
<file path=[Content_Types].xml><?xml version="1.0" encoding="utf-8"?>
<Types xmlns="http://schemas.openxmlformats.org/package/2006/content-types">
  <Default Extension="png" ContentType="image/png"/>
  <Default Extension="m4a" ContentType="audio/mp4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93" r:id="rId3"/>
    <p:sldId id="309" r:id="rId4"/>
    <p:sldId id="334" r:id="rId5"/>
    <p:sldId id="294" r:id="rId6"/>
    <p:sldId id="335" r:id="rId7"/>
    <p:sldId id="295" r:id="rId8"/>
    <p:sldId id="336" r:id="rId9"/>
    <p:sldId id="296" r:id="rId10"/>
    <p:sldId id="310" r:id="rId11"/>
    <p:sldId id="337" r:id="rId12"/>
    <p:sldId id="297" r:id="rId13"/>
    <p:sldId id="311" r:id="rId14"/>
    <p:sldId id="338" r:id="rId15"/>
    <p:sldId id="312" r:id="rId16"/>
    <p:sldId id="340" r:id="rId17"/>
    <p:sldId id="299" r:id="rId18"/>
    <p:sldId id="342" r:id="rId19"/>
    <p:sldId id="313" r:id="rId20"/>
    <p:sldId id="343" r:id="rId21"/>
    <p:sldId id="314" r:id="rId22"/>
    <p:sldId id="344" r:id="rId23"/>
    <p:sldId id="347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15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9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87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4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44AC-287F-4946-B962-C35365E8A31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92B06D-5DE6-47EA-9AEA-1002F98D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Antibiotic Therapy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M.R. </a:t>
            </a: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Kadivar,M.D</a:t>
            </a:r>
            <a:endParaRPr lang="en-US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Pediatric Infectious Diseases Specialist Professor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20" y="1229861"/>
            <a:ext cx="8596668" cy="3880773"/>
          </a:xfrm>
        </p:spPr>
        <p:txBody>
          <a:bodyPr/>
          <a:lstStyle/>
          <a:p>
            <a:r>
              <a:rPr lang="en-US" b="1" dirty="0"/>
              <a:t>Clindamycin also plays an important role in the treatment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of malaria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babesiosis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/>
              <a:t>(when co-administered with quinine),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jiroveci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pneumonia </a:t>
            </a:r>
            <a:r>
              <a:rPr lang="en-US" b="1" dirty="0"/>
              <a:t>(when co-administered with </a:t>
            </a:r>
            <a:r>
              <a:rPr lang="en-US" b="1" dirty="0" err="1"/>
              <a:t>primaquine</a:t>
            </a:r>
            <a:r>
              <a:rPr lang="en-US" b="1" dirty="0"/>
              <a:t>), and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toxoplasmosis.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Pseudomembranous </a:t>
            </a:r>
            <a:r>
              <a:rPr lang="en-US" b="1" dirty="0">
                <a:solidFill>
                  <a:srgbClr val="FF0000"/>
                </a:solidFill>
              </a:rPr>
              <a:t>colitis</a:t>
            </a:r>
            <a:r>
              <a:rPr lang="en-US" b="1" dirty="0"/>
              <a:t>, a common complication of clindamycin therapy in adults, is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seldom</a:t>
            </a:r>
            <a:r>
              <a:rPr lang="en-US" b="1" dirty="0"/>
              <a:t> observed in pediatric patients. </a:t>
            </a:r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16606" y="975360"/>
          <a:ext cx="11139669" cy="373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86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Lincosamide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Clindamycin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Capsule: 150, 300 mg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75 mg/5 mL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Topical solution, lotion, 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Gel Vaginal cream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bind to 50 S subunit of ribosome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Against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most gram-positive aerobic and anaerobic cocci except Enterococcus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10-40 mg/kg/24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q6-8h IV, IM, or PO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150-600 mg q6-8h IV, IM, or PO (max dose: 5 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IV or IM or 2 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Diarrhea, nausea,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Clostridium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difficile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–associated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colitis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slow IV over 30-60 min. Topically active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US" sz="28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acne treatment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339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Quinolones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92" y="1572760"/>
            <a:ext cx="8727922" cy="388077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err="1"/>
              <a:t>fluoroquinolones</a:t>
            </a:r>
            <a:r>
              <a:rPr lang="en-US" b="1" dirty="0"/>
              <a:t>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ciprofloxacin, levofloxacin,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moxifloxacin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gemifloxacin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besifloxacin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[ophthalmic suspension],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delafloxacin</a:t>
            </a:r>
            <a:r>
              <a:rPr lang="en-US" b="1" dirty="0"/>
              <a:t>) are antimicrobials that inhibit bacterial DNA 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This class has broad-spectrum activity against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both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gram-positive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and gram-negative organisms.</a:t>
            </a:r>
            <a:r>
              <a:rPr lang="en-US" b="1" dirty="0"/>
              <a:t> Some </a:t>
            </a:r>
            <a:r>
              <a:rPr lang="en-US" b="1" dirty="0" err="1"/>
              <a:t>fluoroquinolones</a:t>
            </a:r>
            <a:r>
              <a:rPr lang="en-US" b="1" dirty="0"/>
              <a:t> exhibit activity against penicillin-resistant S. </a:t>
            </a:r>
            <a:r>
              <a:rPr lang="en-US" b="1" dirty="0" err="1"/>
              <a:t>pneumoniae</a:t>
            </a:r>
            <a:r>
              <a:rPr lang="en-US" b="1" dirty="0"/>
              <a:t> as well as MRSA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These agents uniformly show excellent activity against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gram-negative pathogens, including the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Enterobacteriaceae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and respiratory tract pathogens such as M.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catarrhalis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and H.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influenzae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Quinolones are also very active against pathogens associated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with atypical pneumonia, particularly M.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pneumoniae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and L.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pneumophila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34" y="1172711"/>
            <a:ext cx="8989180" cy="388077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Although these agents are not approved for use in children, p</a:t>
            </a:r>
            <a:r>
              <a:rPr lang="en-US" b="1" dirty="0" smtClean="0"/>
              <a:t>arenteral </a:t>
            </a:r>
            <a:r>
              <a:rPr lang="en-US" b="1" dirty="0"/>
              <a:t>quinolones are appropriate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for critically ill patients with gram-negative infections. </a:t>
            </a:r>
            <a:endParaRPr lang="en-US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The </a:t>
            </a:r>
            <a:r>
              <a:rPr lang="en-US" b="1" dirty="0"/>
              <a:t>use of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oral quinolones </a:t>
            </a:r>
            <a:r>
              <a:rPr lang="en-US" b="1" dirty="0"/>
              <a:t>in stable outpatients may also be reasonable for treatment of infections that would otherwise require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parenteral antibiotics</a:t>
            </a:r>
            <a:r>
              <a:rPr lang="en-US" b="1" dirty="0"/>
              <a:t> (e.g.,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</a:rPr>
              <a:t>aeruginosa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/>
              <a:t>soft tissue infections such as </a:t>
            </a:r>
            <a:r>
              <a:rPr lang="en-US" b="1" dirty="0" err="1"/>
              <a:t>osteochondritis</a:t>
            </a:r>
            <a:r>
              <a:rPr lang="en-US" b="1" dirty="0"/>
              <a:t>) or selected genitourinary tract infections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However, these agents should be reserved for situations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where no other oral antibiotic alternative is feasible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In 2013 the FDA changed the warning labels for the </a:t>
            </a:r>
            <a:r>
              <a:rPr lang="en-US" b="1" dirty="0" err="1"/>
              <a:t>fluoroquinolones</a:t>
            </a:r>
            <a:r>
              <a:rPr lang="en-US" b="1" dirty="0"/>
              <a:t> to better describe the associated risk </a:t>
            </a:r>
            <a:r>
              <a:rPr lang="en-US" sz="1900" b="1" dirty="0">
                <a:solidFill>
                  <a:srgbClr val="FF0000"/>
                </a:solidFill>
              </a:rPr>
              <a:t>of permanent peripheral neuropathy. Additional risks include tendonitis, arrhythmias, and retinal </a:t>
            </a:r>
            <a:r>
              <a:rPr lang="en-US" sz="1900" b="1" dirty="0" smtClean="0">
                <a:solidFill>
                  <a:srgbClr val="FF0000"/>
                </a:solidFill>
              </a:rPr>
              <a:t>detachment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Thus</a:t>
            </a:r>
            <a:r>
              <a:rPr lang="en-US" b="1" dirty="0"/>
              <a:t>, use of </a:t>
            </a:r>
            <a:r>
              <a:rPr lang="en-US" b="1" dirty="0" err="1"/>
              <a:t>fluoroquinolones</a:t>
            </a:r>
            <a:r>
              <a:rPr lang="en-US" b="1" dirty="0"/>
              <a:t> in pediatric practice should still be approached with </a:t>
            </a:r>
            <a:r>
              <a:rPr lang="en-US" sz="1900" b="1" dirty="0">
                <a:solidFill>
                  <a:srgbClr val="FF0000"/>
                </a:solidFill>
              </a:rPr>
              <a:t>continued caution</a:t>
            </a:r>
            <a:r>
              <a:rPr lang="en-US" b="1" dirty="0"/>
              <a:t>, and consultation with an expert is recommended.</a:t>
            </a:r>
            <a:endParaRPr lang="en-US" dirty="0"/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143" y="261257"/>
          <a:ext cx="11296422" cy="718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6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Quinolone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Inhibit bacterial DNA replication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2911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Ciprofloxacin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250, 500 mg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Ophthalmic solution and ointment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suspension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Levofloxacin 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500. 750 mg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Quinolone antibiotic active against P.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aeruginosa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Serratia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Enterobacter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Shigella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Salmonella, Campylobacter, N.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gonorrhoeae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H.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influenzae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M.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catarrhalis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some S.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aureus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and some Streptococcus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15-30 mg/kg/24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q12h PO or IV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cystic fibrosis: 20-40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mg/kg/24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q8-12h PO or IV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250-750 mg q12h; 200-400 mg IV q12h PO (max dose: 1.5 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Concerns of joint destruction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juvenile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animals not seen in humans;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tendonitis,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uperinfection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dizziness,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confusion,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crystalluria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some photosensitivity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Theophylline; magnesium-,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aluminum-, or calcium-containing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antacids;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sucralfate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probenecid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warfarin;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cyclosporine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49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Nalidixic</a:t>
                      </a: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acid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250, 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250 mg/5 mL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First-generation quinolone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effective for short-term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of lower UTIs caused by E. coli,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Enterobacter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Klebsiella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and Proteus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50-55 mg/kg/24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q6h PO; suppressive therapy: 25-33 mg/kg/24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q6-8h PO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1 g q6h PO; suppressive therapy: 500 mg q6h PO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Vertigo, dizziness, rash. Not for use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systemic infections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Liquid antacids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58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Ofloxacin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Ocuflox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0.3% ophthalmic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solution: 1, 5, 10 mL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Floxin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0.3%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solution: 5, 10 mL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Quinolone antibiotic for treatment of conjunctivitis or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corneal ulcers (ophthalmic solution) and otitis </a:t>
                      </a:r>
                      <a:r>
                        <a:rPr lang="en-US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externa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chronic </a:t>
                      </a:r>
                      <a:r>
                        <a:rPr lang="en-US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suppurative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otitis media (</a:t>
                      </a:r>
                      <a:r>
                        <a:rPr lang="en-US" sz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otic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solution) caused by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susceptible gram-positive, gram-negative, anaerobic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bacteria, or C. trachomatis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 &gt;1-12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Conjunctivitis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1-2 drops in affected eye(s) q2-4h for 2 days, then 1-2 drops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qid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5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Corneal ulcers: 1-2 drops q 30 min while awake and at 4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intervals at night for 2 days, then 1-2 drops hourly for 5 days while awake, then 1-2 drops q6h for 2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Otitis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externa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otic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solution): 5 drops into affected ear bid for 10 days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Chronic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suppurative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otitis media: treat for 14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 &gt;12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adults: Ophthalmic solution doses same as for younger children. Otitis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externa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otic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solution): Use 10 drops bid for 10 or 14 days as for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younger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Adverse events: Burning, stinging, eye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redness (ophthalmic solution), dizziness with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otic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solution if not warmed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339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sz="3200" b="1" dirty="0" err="1"/>
              <a:t>Oxazolidinones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925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inezolid</a:t>
            </a:r>
            <a:r>
              <a:rPr lang="en-US" b="1" dirty="0"/>
              <a:t>, available in both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oral and parenteral formulations </a:t>
            </a:r>
            <a:r>
              <a:rPr lang="en-US" b="1" dirty="0"/>
              <a:t>and approved for use in pediatric patients. Its mechanism of action involves inhibition of ribosomal protein synthesis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It is indicated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for MRSA, VRE,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coagulase-negative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staphylococci, and penicillin-resistant S.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pneumoniae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There is little information on </a:t>
            </a:r>
            <a:r>
              <a:rPr lang="en-US" b="1" dirty="0" err="1" smtClean="0"/>
              <a:t>streptogramins</a:t>
            </a:r>
            <a:r>
              <a:rPr lang="en-US" b="1" dirty="0" smtClean="0"/>
              <a:t> and </a:t>
            </a:r>
            <a:r>
              <a:rPr lang="en-US" b="1" dirty="0" err="1" smtClean="0"/>
              <a:t>oxazolidinones</a:t>
            </a:r>
            <a:r>
              <a:rPr lang="en-US" b="1" dirty="0" smtClean="0"/>
              <a:t> </a:t>
            </a:r>
            <a:r>
              <a:rPr lang="en-US" b="1" dirty="0"/>
              <a:t>in treatment of CNS infections, and </a:t>
            </a:r>
            <a:r>
              <a:rPr lang="en-US" b="1" dirty="0">
                <a:solidFill>
                  <a:srgbClr val="FF0000"/>
                </a:solidFill>
              </a:rPr>
              <a:t>neither class is approved for pediatric meningitis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Linezolid can cause significant </a:t>
            </a:r>
            <a:r>
              <a:rPr lang="en-US" sz="2000" b="1" dirty="0">
                <a:solidFill>
                  <a:srgbClr val="FF0000"/>
                </a:solidFill>
              </a:rPr>
              <a:t>anemia and thrombocytopenia </a:t>
            </a:r>
            <a:r>
              <a:rPr lang="en-US" sz="2000" b="1" dirty="0" smtClean="0">
                <a:solidFill>
                  <a:srgbClr val="FF0000"/>
                </a:solidFill>
              </a:rPr>
              <a:t>and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myelosuppression.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64652" y="1368108"/>
          <a:ext cx="10817451" cy="329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Linezolid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400, 600 mg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Oral suspension: 100 mg/5 mL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Injection: 100 mg/5 mL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inhibition of ribosomal protein synthesis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Oxazolidinone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antibiotic active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against gram-positive cocci (especially drug-resistant organisms), including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Staphylococcus, Streptococcus, E.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faecium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and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Enterococcus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faecalis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Interferes with protein synthesis by binding to 50S ribosome subunit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10 mg/kg q12h IV or PO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Pneumonia: 600 mg q12h IV or PO; skin infections:400 mg q12h IV or PO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Adverse events: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Myelosuppression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pseudomembranous colitis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nausea,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diarrhea, headache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Metronidazole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27" y="1507446"/>
            <a:ext cx="8866716" cy="3880773"/>
          </a:xfrm>
        </p:spPr>
        <p:txBody>
          <a:bodyPr>
            <a:normAutofit/>
          </a:bodyPr>
          <a:lstStyle/>
          <a:p>
            <a:r>
              <a:rPr lang="en-US" sz="2000" b="1" dirty="0"/>
              <a:t>F</a:t>
            </a:r>
            <a:r>
              <a:rPr lang="en-US" sz="2000" b="1" dirty="0" smtClean="0"/>
              <a:t>unctions </a:t>
            </a:r>
            <a:r>
              <a:rPr lang="en-US" sz="2000" b="1" dirty="0"/>
              <a:t>by disruption of DNA synthesis, has a unique role as an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anti-anaerobic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agent </a:t>
            </a:r>
            <a:r>
              <a:rPr lang="en-US" sz="2000" b="1" dirty="0"/>
              <a:t>and also possesses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antiparasitic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and anthelmintic activity</a:t>
            </a:r>
            <a:r>
              <a:rPr lang="en-US" sz="2000" b="1" dirty="0"/>
              <a:t>. </a:t>
            </a:r>
            <a:endParaRPr lang="en-US" sz="2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73062" y="1089433"/>
          <a:ext cx="11218047" cy="469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Metronidazole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Topical gel, vaginal gel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250, 500 mg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125 mg/5ml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Highly effective in the treatment of infections caused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</a:t>
                      </a:r>
                      <a:r>
                        <a:rPr lang="en-US" sz="3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anaerobes</a:t>
                      </a: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Oral therapy of C. </a:t>
                      </a:r>
                      <a:r>
                        <a:rPr lang="en-US" sz="2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difficile</a:t>
                      </a: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colitis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30 mg/kg/24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q6-8h PO or IV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30 mg/kg/24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q6h PO or IV (max dose: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Dizziness, seizures, metallic taste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nausea,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disulfiram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-like reaction with alcohol.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Administer IV slow over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30-60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</a:t>
                      </a:r>
                      <a:r>
                        <a:rPr lang="en-US" sz="3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dose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hepatic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impairment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Carbamazepine, rifampin,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phenobarbital may enhance metabolism;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increase levels of warfarin,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phenytoin,</a:t>
                      </a:r>
                      <a:r>
                        <a:rPr lang="en-US" sz="3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lithium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Rifampin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12" y="1491118"/>
            <a:ext cx="8866090" cy="388077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nhibits </a:t>
            </a:r>
            <a:r>
              <a:rPr lang="en-US" b="1" dirty="0"/>
              <a:t>bacterial RNA polymerase and has a major role in the management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tuberculosis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 </a:t>
            </a:r>
            <a:r>
              <a:rPr lang="en-US" b="1" dirty="0"/>
              <a:t>It is also of value in the management of other bacterial infections in pediatric patients, usually used as a 2nd (synergistic) agent in the treatment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aureus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/>
              <a:t>infections or to eliminate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nasopharyngeal colonization of H.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influenzae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type b or N.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 </a:t>
            </a:r>
            <a:r>
              <a:rPr lang="en-US" b="1" dirty="0" err="1"/>
              <a:t>Rifabutin</a:t>
            </a:r>
            <a:r>
              <a:rPr lang="en-US" b="1" dirty="0"/>
              <a:t> is a related drug that has an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off-label indication for treatment of tuberculosis,</a:t>
            </a:r>
            <a:r>
              <a:rPr lang="en-US" b="1" dirty="0"/>
              <a:t> an orphan drug indication for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Crohn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disease, and an indication for prevention or treatment of disseminated Mycobacterium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avium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complex disease in patients with HIV or immune deficiency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Rifaximin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/>
              <a:t>is a </a:t>
            </a:r>
            <a:r>
              <a:rPr lang="en-US" b="1" dirty="0" err="1"/>
              <a:t>nonabsorbed</a:t>
            </a:r>
            <a:r>
              <a:rPr lang="en-US" b="1" dirty="0"/>
              <a:t> </a:t>
            </a:r>
            <a:r>
              <a:rPr lang="en-US" b="1" dirty="0" err="1"/>
              <a:t>rifamycin</a:t>
            </a:r>
            <a:r>
              <a:rPr lang="en-US" b="1" dirty="0"/>
              <a:t> that has been used as an adjunct agent to treat patients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multiple recurrences of C.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difficile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infection.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584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Tetracyclines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48" y="1433968"/>
            <a:ext cx="8972851" cy="388077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</a:t>
            </a:r>
            <a:r>
              <a:rPr lang="en-US" b="1" dirty="0" err="1"/>
              <a:t>tetracyclines</a:t>
            </a:r>
            <a:r>
              <a:rPr lang="en-US" b="1" dirty="0"/>
              <a:t>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tetracycline hydrochloride, doxycycline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and minocycline</a:t>
            </a:r>
            <a:r>
              <a:rPr lang="en-US" b="1" dirty="0"/>
              <a:t>) are bacteriostatic antibiotics that exhibit their antimicrobial effect by binding to the bacterial 30S ribosomal subunit, inhibiting protein translation. </a:t>
            </a:r>
            <a:endParaRPr lang="en-US" b="1" dirty="0" smtClean="0"/>
          </a:p>
          <a:p>
            <a:r>
              <a:rPr lang="en-US" b="1" dirty="0" smtClean="0"/>
              <a:t>These </a:t>
            </a:r>
            <a:r>
              <a:rPr lang="en-US" b="1" dirty="0"/>
              <a:t>agents have a broad spectrum of antimicrobial activity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against gram-positive and gram-negative bacteria, rickettsia, and some parasites</a:t>
            </a:r>
            <a:r>
              <a:rPr lang="en-US" b="1" dirty="0"/>
              <a:t>. The oral bioavailability of these agents facilitates oral dosing for many infections, including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Rocky Mountain spotted fever,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anaplasmosis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ehrlichiosis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, Lyme disease, and malaria.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Tetracyclines </a:t>
            </a:r>
            <a:r>
              <a:rPr lang="en-US" b="1" dirty="0"/>
              <a:t>must be prescribed judiciously to children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&lt;9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old</a:t>
            </a:r>
            <a:r>
              <a:rPr lang="en-US" b="1" dirty="0"/>
              <a:t>, because they can cause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staining of teeth, hypoplasia of dental enamel, and abnormal bone growth in this age-group.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1384663"/>
          <a:ext cx="10634571" cy="391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4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60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Rifampin </a:t>
                      </a:r>
                      <a:endParaRPr lang="en-US" sz="3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Capsule: 150- 300 mg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100 mg/5ml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inhibit bacteria RNA polymerase 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management of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tuberculosis, brucellosis synergistic agent in treatment of S.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Aureus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laminate nasopharyngeal colonization of H.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Influenzae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type b or N. meningitis 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 and adults: 15-20 mg/kg/day in 1-2 dose max 600 mg/day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Colistin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27" y="1589089"/>
            <a:ext cx="8866716" cy="3880773"/>
          </a:xfrm>
        </p:spPr>
        <p:txBody>
          <a:bodyPr/>
          <a:lstStyle/>
          <a:p>
            <a:r>
              <a:rPr lang="en-US" b="1" dirty="0" smtClean="0"/>
              <a:t> A </a:t>
            </a:r>
            <a:r>
              <a:rPr lang="en-US" b="1" dirty="0"/>
              <a:t>member of the </a:t>
            </a:r>
            <a:r>
              <a:rPr lang="en-US" b="1" dirty="0" err="1"/>
              <a:t>polymyxin</a:t>
            </a:r>
            <a:r>
              <a:rPr lang="en-US" b="1" dirty="0"/>
              <a:t> family of antibiotics (</a:t>
            </a:r>
            <a:r>
              <a:rPr lang="en-US" b="1" dirty="0" err="1"/>
              <a:t>polymyxin</a:t>
            </a:r>
            <a:r>
              <a:rPr lang="en-US" b="1" dirty="0"/>
              <a:t> E). </a:t>
            </a:r>
            <a:endParaRPr lang="en-US" b="1" dirty="0" smtClean="0"/>
          </a:p>
          <a:p>
            <a:r>
              <a:rPr lang="en-US" b="1" dirty="0" smtClean="0"/>
              <a:t>After </a:t>
            </a:r>
            <a:r>
              <a:rPr lang="en-US" b="1" dirty="0"/>
              <a:t>binding to lipopolysaccharide in the outer membrane of gram-negative bacteria, </a:t>
            </a:r>
            <a:r>
              <a:rPr lang="en-US" b="1" dirty="0" err="1"/>
              <a:t>polymyxins</a:t>
            </a:r>
            <a:r>
              <a:rPr lang="en-US" b="1" dirty="0"/>
              <a:t> disrupt both outer and inner membranes, leading to cell death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Colistin is broadly active against the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Enterobacteriaceae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family</a:t>
            </a:r>
            <a:r>
              <a:rPr lang="en-US" b="1" dirty="0"/>
              <a:t>, including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aeruginosa</a:t>
            </a:r>
            <a:r>
              <a:rPr lang="en-US" b="1" dirty="0"/>
              <a:t>. It is also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active against ESBL- and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carbapenemase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producing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strains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Toxicities </a:t>
            </a:r>
            <a:r>
              <a:rPr lang="en-US" b="1" dirty="0"/>
              <a:t>are </a:t>
            </a:r>
            <a:r>
              <a:rPr lang="en-US" sz="2000" b="1" dirty="0">
                <a:solidFill>
                  <a:srgbClr val="FF0000"/>
                </a:solidFill>
              </a:rPr>
              <a:t>chiefly renal and neurologic</a:t>
            </a:r>
            <a:r>
              <a:rPr lang="en-US" b="1" dirty="0"/>
              <a:t>.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42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69201"/>
              </p:ext>
            </p:extLst>
          </p:nvPr>
        </p:nvGraphicFramePr>
        <p:xfrm>
          <a:off x="285977" y="966651"/>
          <a:ext cx="1088712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94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Colistin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Colistimethate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sodium;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polymyxin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Inhalation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disruption of outer and inner membrane of bacteria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Treatment of multidrug resistant gram-negative organisms (</a:t>
                      </a:r>
                      <a:r>
                        <a:rPr lang="en-US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Enterobacteriaceae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including extended-spectrum beta lactamase and </a:t>
                      </a:r>
                      <a:r>
                        <a:rPr lang="en-US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carbapenemase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-producing strains) </a:t>
                      </a:r>
                      <a:endParaRPr 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2.5-5 mg/kg/day divided in 2-4 divided doses IV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300 mg/day in 2-4 divided doses IV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Nephrotoxicity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(~3% in young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children; higher rates in adolescents and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adults); adjust dose for renal insufficiency;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neurotoxicity (headaches, paresthesia, ataxia)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Should not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lang="en-US" sz="36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administered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concomitantly with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polymyxins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 aminoglycosides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4686" y="810759"/>
          <a:ext cx="10756491" cy="36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Nitrofurantoin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Capsule: 50, 100 mg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Extended-release capsule: 100 mg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Macrocrystal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50, 100 mg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25 mg/5 mL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in treatment of lower UTIs caused by gram-positive and gram-negative pathogens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5-7 mg/kg/24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q6h PO (max dose: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 mg/24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); suppressive therapy 1-2.5 mg/kg/24 </a:t>
                      </a:r>
                      <a:r>
                        <a:rPr lang="en-US" sz="2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divided q12-24h PO (max dose: 100 mg/24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50-100 mg/24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q6h PO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Vertigo, dizziness, rash, jaundice,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interstitial pneumonitis. Do not use with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moderate to severe renal dysfunction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Liquid antacids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8229" y="1045890"/>
          <a:ext cx="10643280" cy="203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Mupirocin</a:t>
                      </a:r>
                      <a:endParaRPr 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Ointment</a:t>
                      </a:r>
                      <a:endParaRPr 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Topical antibiotic active against 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Staphylococcus and</a:t>
                      </a:r>
                      <a:endParaRPr 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endParaRPr 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Topical application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Nasal (eliminate nasal carriage)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to the skin 2-4 times daily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Caution: Minimal systemic absorption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because drug metabolized within the skin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8" y="1295175"/>
            <a:ext cx="9054495" cy="3880773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Tigecycline,</a:t>
            </a:r>
            <a:r>
              <a:rPr lang="en-US" b="1" dirty="0"/>
              <a:t> a semisynthetic derivative of minocycline, is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parenteral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agent</a:t>
            </a:r>
            <a:r>
              <a:rPr lang="en-US" b="1" dirty="0" smtClean="0"/>
              <a:t>. </a:t>
            </a:r>
            <a:r>
              <a:rPr lang="en-US" b="1" dirty="0"/>
              <a:t>It has a broader spectrum of activity (bacteriostatic</a:t>
            </a:r>
            <a:r>
              <a:rPr lang="en-US" b="1" dirty="0" smtClean="0"/>
              <a:t>) . </a:t>
            </a:r>
          </a:p>
          <a:p>
            <a:r>
              <a:rPr lang="en-US" b="1" dirty="0" smtClean="0"/>
              <a:t>Tigecycline </a:t>
            </a:r>
            <a:r>
              <a:rPr lang="en-US" b="1" dirty="0"/>
              <a:t>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active against tetracycline-resistant gram-positive and gram-negative pathogens, including MRSA and possibly VRE, but not Pseudomonas</a:t>
            </a:r>
            <a:r>
              <a:rPr lang="en-US" b="1" dirty="0"/>
              <a:t>. </a:t>
            </a:r>
          </a:p>
          <a:p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Complications of </a:t>
            </a:r>
            <a:r>
              <a:rPr lang="en-US" b="1" dirty="0" err="1">
                <a:solidFill>
                  <a:srgbClr val="FF0000"/>
                </a:solidFill>
              </a:rPr>
              <a:t>tetracyclines</a:t>
            </a:r>
            <a:r>
              <a:rPr lang="en-US" b="1" dirty="0">
                <a:solidFill>
                  <a:srgbClr val="FF0000"/>
                </a:solidFill>
              </a:rPr>
              <a:t> include eosinophilia, leukopenia and thrombocytopenia (tetracycline), </a:t>
            </a:r>
            <a:r>
              <a:rPr lang="en-US" b="1" dirty="0" err="1">
                <a:solidFill>
                  <a:srgbClr val="FF0000"/>
                </a:solidFill>
              </a:rPr>
              <a:t>pseudotumor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cerebri</a:t>
            </a:r>
            <a:r>
              <a:rPr lang="en-US" b="1" dirty="0">
                <a:solidFill>
                  <a:srgbClr val="FF0000"/>
                </a:solidFill>
              </a:rPr>
              <a:t>, anorexia, emesis and nausea, </a:t>
            </a:r>
            <a:r>
              <a:rPr lang="en-US" b="1" dirty="0" err="1">
                <a:solidFill>
                  <a:srgbClr val="FF0000"/>
                </a:solidFill>
              </a:rPr>
              <a:t>candidal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superinfection</a:t>
            </a:r>
            <a:r>
              <a:rPr lang="en-US" b="1" dirty="0">
                <a:solidFill>
                  <a:srgbClr val="FF0000"/>
                </a:solidFill>
              </a:rPr>
              <a:t>, hepatitis, photosensitivity, and a hypersensitivity reaction (</a:t>
            </a:r>
            <a:r>
              <a:rPr lang="en-US" b="1" dirty="0" err="1">
                <a:solidFill>
                  <a:srgbClr val="FF0000"/>
                </a:solidFill>
              </a:rPr>
              <a:t>urticaria</a:t>
            </a:r>
            <a:r>
              <a:rPr lang="en-US" b="1" dirty="0">
                <a:solidFill>
                  <a:srgbClr val="FF0000"/>
                </a:solidFill>
              </a:rPr>
              <a:t>, asthma exacerbation, facial edema, dermatitis) as well as a systemic lupus </a:t>
            </a:r>
            <a:r>
              <a:rPr lang="en-US" b="1" dirty="0" err="1">
                <a:solidFill>
                  <a:srgbClr val="FF0000"/>
                </a:solidFill>
              </a:rPr>
              <a:t>erythematosus</a:t>
            </a:r>
            <a:r>
              <a:rPr lang="en-US" b="1" dirty="0">
                <a:solidFill>
                  <a:srgbClr val="FF0000"/>
                </a:solidFill>
              </a:rPr>
              <a:t>–like syndrome (minocycline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 FDA issued a </a:t>
            </a:r>
            <a:r>
              <a:rPr lang="en-US" sz="2000" b="1" dirty="0">
                <a:solidFill>
                  <a:srgbClr val="FF0000"/>
                </a:solidFill>
              </a:rPr>
              <a:t>“black box</a:t>
            </a:r>
            <a:r>
              <a:rPr lang="en-US" b="1" dirty="0"/>
              <a:t>” warning regarding </a:t>
            </a:r>
            <a:r>
              <a:rPr lang="en-US" b="1" dirty="0" err="1"/>
              <a:t>tigecycline</a:t>
            </a:r>
            <a:r>
              <a:rPr lang="en-US" b="1" dirty="0"/>
              <a:t> in </a:t>
            </a:r>
            <a:r>
              <a:rPr lang="en-US" b="1" dirty="0" smtClean="0"/>
              <a:t>2013 </a:t>
            </a:r>
            <a:r>
              <a:rPr lang="en-US" b="1" dirty="0"/>
              <a:t>that showed increased mortality among patients receiving this </a:t>
            </a:r>
            <a:r>
              <a:rPr lang="en-US" b="1" dirty="0" smtClean="0"/>
              <a:t>drug</a:t>
            </a:r>
            <a:endParaRPr lang="en-US" dirty="0"/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42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2401" y="523374"/>
          <a:ext cx="11052582" cy="494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Tetracycline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Doxycycline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Capsule: 100 mg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are bacteriostatic, bind to bacterial 30 S ribosomal subunit, inhibiting protein translation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Tetracycline antibiotic active against most gram-positive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cocci except Enterococcus, many gram-negative bacilli,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anaerobes, 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burgdorferi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(Lyme disease), Mycoplasma,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Chlamydia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2-5 mg/kg/24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q12-24h PO or IV (max dose: 200 mg/24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100-200 mg/24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q12-24h PO or IV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Teeth staining, possibly permanent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ymbolNew-Medium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old) with prolonged use;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photosensitivity,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nausea, vomiting, diarrhea,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superinfections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Aluminum-, calcium-,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magnesium-, zinc-, iron-, kaolin-, 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pectin-containing products, food, milk, dairy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products may decrease absorption.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Carbamazepine, rifampin, and barbiturates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decrease half-life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Tigecycline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Tetracycline-class antibiotic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glycylcycline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active against </a:t>
                      </a:r>
                      <a:r>
                        <a:rPr lang="en-US" sz="18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Enterobacteriaceae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including extended spectrum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ymbolNew-Medium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-lactamase producers; streptococci (including VRE);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staphylococci (including MRSA); and anaerobes, no effect on pseudomonas </a:t>
                      </a:r>
                      <a:endParaRPr lang="en-US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unknown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100 mg loading dose followed by 50 mg q12h IV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Pregnancy; children 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SymbolNew-Medium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old;</a:t>
                      </a:r>
                      <a:endParaRPr lang="en-US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photosensitivity; hypersensitivity to</a:t>
                      </a:r>
                      <a:endParaRPr lang="en-US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tetracyclines</a:t>
                      </a: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hepatic impairment (~60%</a:t>
                      </a:r>
                      <a:endParaRPr lang="en-US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hepatic clearance)</a:t>
                      </a:r>
                      <a:endParaRPr lang="en-US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interaction: Warfarin;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mycophenolate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Mofetil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Sulfonamides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91" y="1409475"/>
            <a:ext cx="8596668" cy="3880773"/>
          </a:xfrm>
        </p:spPr>
        <p:txBody>
          <a:bodyPr>
            <a:normAutofit/>
          </a:bodyPr>
          <a:lstStyle/>
          <a:p>
            <a:r>
              <a:rPr lang="en-US" b="1" dirty="0" smtClean="0"/>
              <a:t>Trimethoprim </a:t>
            </a:r>
            <a:r>
              <a:rPr lang="en-US" b="1" dirty="0"/>
              <a:t>and the sulfonamides are bacteriostatic agents that inhibit the bacterial folate synthesis </a:t>
            </a:r>
            <a:r>
              <a:rPr lang="en-US" b="1" dirty="0" smtClean="0"/>
              <a:t>pathway.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most important agent is the combination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trimethoprim-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sulfamethoxazole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(TMP-SMX), </a:t>
            </a:r>
            <a:r>
              <a:rPr lang="en-US" b="1" dirty="0"/>
              <a:t>used for treatment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UTIs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TMP-SMX </a:t>
            </a:r>
            <a:r>
              <a:rPr lang="en-US" b="1" dirty="0"/>
              <a:t>has also emerged as a commonly prescribed agent for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staphylococcal skin and soft tissue infections</a:t>
            </a:r>
            <a:r>
              <a:rPr lang="en-US" b="1" dirty="0"/>
              <a:t>, since this antibiotic retains activity against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MRSA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TMP-SMX also plays a unique role in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immunocompromised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patients</a:t>
            </a:r>
            <a:r>
              <a:rPr lang="en-US" b="1" dirty="0"/>
              <a:t>, as a prophylactic and therapeutic agent for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Pneumocystis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jiroveci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infection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ulfadiazine</a:t>
            </a:r>
            <a:r>
              <a:rPr lang="en-US" b="1" dirty="0" err="1" smtClean="0"/>
              <a:t>,is</a:t>
            </a:r>
            <a:r>
              <a:rPr lang="en-US" b="1" dirty="0" smtClean="0"/>
              <a:t> </a:t>
            </a:r>
            <a:r>
              <a:rPr lang="en-US" b="1" dirty="0"/>
              <a:t>a drug of choice in the treatment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toxoplasmosis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42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0480" y="609600"/>
          <a:ext cx="11043874" cy="469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Sulfonamide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Co-</a:t>
                      </a:r>
                      <a:r>
                        <a:rPr lang="en-US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trimoxazole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(trimethoprim-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sulfamethoxazole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TMP-SMX)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SMX 100 mg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TMP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mg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SMX 400 mg and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TMP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mg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SMX 200 mg and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TMP 40 mg/5 mL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Injection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bacteriostatic, inhibit bacteria folate synthesis pathway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Antibiotic combination with sequential antagonism of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bacterial folate synthesis with broad antibacterial activity: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Shigella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Legionella,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Nocardia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Chlamydia,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Pneumocystis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jiroveci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Dosage based on TMP component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6-20 mg TMP/kg/24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 IV divided q12h PO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Pneumocystis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carinii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pneumonia: 15-20 mg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TMP/kg/24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q12h PO or IV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carinii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prophylaxis: 5 mg TMP/kg/24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 3 times/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wk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160 mg TMP q12h PO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Drug dosed on TMP (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trimethoprim)</a:t>
                      </a:r>
                      <a:r>
                        <a:rPr lang="en-US" sz="24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Sulfonamide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skin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reactions: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rash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erythema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multiforme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Stevens-Johnson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syndrome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nausea, leukopenia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      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Renal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28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hepatic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elimination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      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dose in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renal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failure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Protein displacement with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warfarin, possibly phenytoin, cyclosporine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Macrolides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69" y="1442131"/>
            <a:ext cx="9242273" cy="388077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macrolide antibiotics most often used in pediatric practice include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erythromycin, clarithromycin, and azithromycin.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This </a:t>
            </a:r>
            <a:r>
              <a:rPr lang="en-US" b="1" dirty="0"/>
              <a:t>class of antimicrobials exerts its antibiotic effect through binding to the 50S subunit of the bacterial </a:t>
            </a:r>
            <a:r>
              <a:rPr lang="en-US" b="1" dirty="0" smtClean="0"/>
              <a:t>ribosome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spectrum of antibiotic activity includes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many gram-positive bacteria. </a:t>
            </a:r>
            <a:r>
              <a:rPr lang="en-US" b="1" dirty="0"/>
              <a:t>Unfortunately, </a:t>
            </a:r>
            <a:r>
              <a:rPr lang="en-US" sz="2000" b="1" dirty="0">
                <a:solidFill>
                  <a:srgbClr val="FF0000"/>
                </a:solidFill>
              </a:rPr>
              <a:t>resistance </a:t>
            </a:r>
            <a:r>
              <a:rPr lang="en-US" b="1" dirty="0"/>
              <a:t>to these agents among S. </a:t>
            </a:r>
            <a:r>
              <a:rPr lang="en-US" b="1" dirty="0" err="1"/>
              <a:t>aureus</a:t>
            </a:r>
            <a:r>
              <a:rPr lang="en-US" b="1" dirty="0"/>
              <a:t> and group A </a:t>
            </a:r>
            <a:r>
              <a:rPr lang="en-US" b="1" dirty="0" smtClean="0"/>
              <a:t>streptococcus </a:t>
            </a:r>
            <a:r>
              <a:rPr lang="en-US" b="1" dirty="0"/>
              <a:t>is fairly </a:t>
            </a:r>
            <a:r>
              <a:rPr lang="en-US" b="1" dirty="0" smtClean="0"/>
              <a:t>widespread. </a:t>
            </a:r>
          </a:p>
          <a:p>
            <a:r>
              <a:rPr lang="en-US" b="1" dirty="0" smtClean="0"/>
              <a:t>Azithromycin </a:t>
            </a:r>
            <a:r>
              <a:rPr lang="en-US" b="1" dirty="0"/>
              <a:t>and clarithromycin have demonstrated efficacy for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otitis media</a:t>
            </a:r>
            <a:r>
              <a:rPr lang="en-US" b="1" dirty="0"/>
              <a:t>. All macrolide members have an important role in the management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of pediatric respiratory infections, including atypical pneumonia caused by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           M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pneumoniae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Chlamydophila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pneumoniae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, and Legionella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pneumophila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, as well as infections caused by </a:t>
            </a: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Bordetella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pertussis.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9187" y="609600"/>
          <a:ext cx="11113545" cy="497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Macrolide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Azithromycin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Zithromax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250 – 500 mg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100 mg/5 mL,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 mg/5 mL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of action: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Binding to the 505 submit of bacterial ribosome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Azalide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antibiotic with activity against S.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aureus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Streptococcus, H.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influenzae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Mycoplasma, Legionella,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Chlamydia trachomatis,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Babesia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microti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10 mg/kg PO on day 1 (max dose: 500 mg)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followed by 5 mg/kg PO q24h for 4 days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 A streptococcus pharyngitis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12 mg/kg/24 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(max dose: 500 mg) for 5 days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500 mg PO day 1 followed by 250 mg for 4 days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Uncomplicated C. trachomatis infection: single 1 g dose PO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Note: Very long half-life permitting once-daily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dosing. No metabolic-based drug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interactions (unlike erythromycin and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clarithromycin), limited GI distress.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Shorter-course regimens (e.g., 1-3 days)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 investigation. 3 day, therapy (10 mg/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mbolNew-Medium"/>
                          <a:cs typeface="Arial" panose="020B0604020202020204" pitchFamily="34" charset="0"/>
                        </a:rPr>
                        <a:t>×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days) and single-dose therapy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(30 mg/kg): use with increasing frequency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(not for streptococcus pharyngitis)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Clarithromycin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Tablet: 250, 500 mg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Suspension: 125 mg/5 mL,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 mg/5 mL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Macrolide antibiotic with activity against S.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aureus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Streptococcus, H.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influenzae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Legionella, Mycoplasma, and C. trachomatis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Children: 15 mg/kg/24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divided q12h PO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250-500 mg q12h PO (max dose: 1 g/24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Cautions: Adverse events less than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erythromycin; GI upset, dyspepsia, nausea,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cramping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 Same as erythromycin: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astemizole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carbamazepine,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terfenadine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cyclosporine, theophylline,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digoxin,</a:t>
                      </a:r>
                      <a:r>
                        <a:rPr lang="en-US" sz="20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tacrolimus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Erythromycin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EES 200 mg/5 mL,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 mg/5 mL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Bacteriostatic macrolide antibiotic most active against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gram-positive organisms,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Corynebacterium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diphtheriae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Mycoplasma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pneumoniae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Adults: Base: 333 mg PO q8h;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estolate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/stearate/base: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250-500 mg q6h PO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Lincosamides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48" y="1425803"/>
            <a:ext cx="9421888" cy="388077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Clindamycin</a:t>
            </a:r>
            <a:r>
              <a:rPr lang="en-US" b="1" dirty="0" smtClean="0"/>
              <a:t> </a:t>
            </a:r>
            <a:r>
              <a:rPr lang="en-US" b="1" dirty="0"/>
              <a:t>acts at the ribosomal level to exert its antimicrobial effect. </a:t>
            </a:r>
          </a:p>
          <a:p>
            <a:r>
              <a:rPr lang="en-US" b="1" dirty="0" smtClean="0"/>
              <a:t> </a:t>
            </a:r>
            <a:r>
              <a:rPr lang="en-US" b="1" dirty="0"/>
              <a:t>Its spectrum of activity includes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gram-positive aerobes and anaerobes</a:t>
            </a:r>
            <a:r>
              <a:rPr lang="en-US" b="1" dirty="0"/>
              <a:t>. Clindamycin has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b="1" dirty="0"/>
              <a:t> significant activity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against gram-negative organisms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An </a:t>
            </a:r>
            <a:r>
              <a:rPr lang="en-US" b="1" dirty="0"/>
              <a:t>important role for clindamycin has emerged in the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management of MRSA infections. </a:t>
            </a:r>
            <a:r>
              <a:rPr lang="en-US" b="1" dirty="0"/>
              <a:t>Because of its outstanding penetration into body fluids (</a:t>
            </a:r>
            <a:r>
              <a:rPr lang="en-US" b="1" dirty="0">
                <a:solidFill>
                  <a:srgbClr val="FF0000"/>
                </a:solidFill>
              </a:rPr>
              <a:t>excluding the CNS</a:t>
            </a:r>
            <a:r>
              <a:rPr lang="en-US" b="1" dirty="0"/>
              <a:t>) and tissues and bone, clindamycin can be used for therapy of serious infections caused by MRSA. </a:t>
            </a: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form of inducible </a:t>
            </a:r>
            <a:r>
              <a:rPr lang="en-US" sz="1900" b="1" dirty="0">
                <a:solidFill>
                  <a:srgbClr val="FF0000"/>
                </a:solidFill>
              </a:rPr>
              <a:t>clindamycin resistance </a:t>
            </a:r>
            <a:r>
              <a:rPr lang="en-US" b="1" dirty="0"/>
              <a:t>is exhibited by some strains of </a:t>
            </a:r>
            <a:r>
              <a:rPr lang="en-US" b="1" dirty="0" smtClean="0"/>
              <a:t>MRSA.</a:t>
            </a:r>
          </a:p>
          <a:p>
            <a:r>
              <a:rPr lang="en-US" b="1" dirty="0" smtClean="0"/>
              <a:t> </a:t>
            </a:r>
            <a:r>
              <a:rPr lang="en-US" b="1" dirty="0"/>
              <a:t>Clindamycin is also useful in the management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invasive group A streptococcus infections and in the management of many anaerobic infections</a:t>
            </a:r>
            <a:r>
              <a:rPr lang="en-US" b="1" dirty="0"/>
              <a:t>, often in combination with a β-lactam</a:t>
            </a:r>
            <a:r>
              <a:rPr lang="en-US" b="1" dirty="0" smtClean="0"/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</TotalTime>
  <Words>2662</Words>
  <Application>Microsoft Office PowerPoint</Application>
  <PresentationFormat>Widescreen</PresentationFormat>
  <Paragraphs>319</Paragraphs>
  <Slides>24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SymbolNew-Medium</vt:lpstr>
      <vt:lpstr>Times New Roman</vt:lpstr>
      <vt:lpstr>Trebuchet MS</vt:lpstr>
      <vt:lpstr>Wingdings 3</vt:lpstr>
      <vt:lpstr>Facet</vt:lpstr>
      <vt:lpstr>Antibiotic Therapy  </vt:lpstr>
      <vt:lpstr>Tetracyclines </vt:lpstr>
      <vt:lpstr>PowerPoint Presentation</vt:lpstr>
      <vt:lpstr>PowerPoint Presentation</vt:lpstr>
      <vt:lpstr>Sulfonamides </vt:lpstr>
      <vt:lpstr>PowerPoint Presentation</vt:lpstr>
      <vt:lpstr>Macrolides </vt:lpstr>
      <vt:lpstr>PowerPoint Presentation</vt:lpstr>
      <vt:lpstr>Lincosamides </vt:lpstr>
      <vt:lpstr>PowerPoint Presentation</vt:lpstr>
      <vt:lpstr>PowerPoint Presentation</vt:lpstr>
      <vt:lpstr>Quinolones </vt:lpstr>
      <vt:lpstr>PowerPoint Presentation</vt:lpstr>
      <vt:lpstr>PowerPoint Presentation</vt:lpstr>
      <vt:lpstr> Oxazolidinones</vt:lpstr>
      <vt:lpstr>PowerPoint Presentation</vt:lpstr>
      <vt:lpstr>Metronidazole</vt:lpstr>
      <vt:lpstr>PowerPoint Presentation</vt:lpstr>
      <vt:lpstr>Rifampin</vt:lpstr>
      <vt:lpstr>PowerPoint Presentation</vt:lpstr>
      <vt:lpstr>Colistin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Dr.Kadivar</dc:creator>
  <cp:lastModifiedBy>Dr.Kadivar</cp:lastModifiedBy>
  <cp:revision>68</cp:revision>
  <dcterms:created xsi:type="dcterms:W3CDTF">2020-06-14T06:23:49Z</dcterms:created>
  <dcterms:modified xsi:type="dcterms:W3CDTF">2020-08-24T06:47:43Z</dcterms:modified>
</cp:coreProperties>
</file>