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4" r:id="rId3"/>
    <p:sldId id="267" r:id="rId4"/>
    <p:sldId id="302" r:id="rId5"/>
    <p:sldId id="273" r:id="rId6"/>
    <p:sldId id="274" r:id="rId7"/>
    <p:sldId id="304" r:id="rId8"/>
    <p:sldId id="321" r:id="rId9"/>
    <p:sldId id="348" r:id="rId10"/>
    <p:sldId id="326" r:id="rId11"/>
    <p:sldId id="323" r:id="rId12"/>
    <p:sldId id="324" r:id="rId13"/>
    <p:sldId id="325" r:id="rId14"/>
    <p:sldId id="283" r:id="rId15"/>
    <p:sldId id="282" r:id="rId16"/>
    <p:sldId id="284" r:id="rId17"/>
    <p:sldId id="328" r:id="rId18"/>
    <p:sldId id="329" r:id="rId19"/>
    <p:sldId id="330" r:id="rId20"/>
    <p:sldId id="327" r:id="rId21"/>
    <p:sldId id="270" r:id="rId22"/>
    <p:sldId id="285" r:id="rId23"/>
    <p:sldId id="331" r:id="rId24"/>
    <p:sldId id="286" r:id="rId25"/>
    <p:sldId id="287" r:id="rId26"/>
    <p:sldId id="332" r:id="rId27"/>
    <p:sldId id="291" r:id="rId28"/>
    <p:sldId id="292" r:id="rId29"/>
    <p:sldId id="3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154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9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3870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2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4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4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6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44AC-287F-4946-B962-C35365E8A31E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92B06D-5DE6-47EA-9AEA-1002F98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5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Antibiotic Therapy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M.R. </a:t>
            </a:r>
            <a:r>
              <a:rPr lang="en-US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Kadivar,M.D</a:t>
            </a:r>
            <a:endParaRPr lang="en-US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Pediatric Infectious Diseases Specialist Professor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0879" y="-66538"/>
            <a:ext cx="5033554" cy="71274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3395" y="889136"/>
          <a:ext cx="10860993" cy="269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0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Semisynthetic Penicillin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Cloxacillin</a:t>
                      </a:r>
                      <a:r>
                        <a:rPr 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sodium</a:t>
                      </a:r>
                      <a:endParaRPr lang="en-US" sz="3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Capsule: 250, 500 mg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mg/5 mL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Nafcillin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Dicloxacillin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Penicillinase</a:t>
                      </a: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-resistant penicillin active against S. </a:t>
                      </a:r>
                      <a:r>
                        <a:rPr lang="en-US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and other gram-positive cocci except Enterococcus and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coagulase-negative staphylococci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50-100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q6h PO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250-500 mg q6h PO (max dose: 4 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Primarily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hepatically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eliminated; requires dose reduction in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</a:t>
                      </a:r>
                      <a:r>
                        <a:rPr lang="en-US" sz="28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disease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Food decreases bioavailability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42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21005"/>
              </p:ext>
            </p:extLst>
          </p:nvPr>
        </p:nvGraphicFramePr>
        <p:xfrm>
          <a:off x="277269" y="331787"/>
          <a:ext cx="11200629" cy="6772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7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4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872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Aminopenicillins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Amoxicillin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Capsule: 250, 500 mg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mg/5 mL,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 mg/5 mL, 200 mg/5mL, 400 mg/5mL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Penicillinase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-susceptible β-lactam: gram-positive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pathogens except Staphylococcus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20-50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PO.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Higher dose of 80-90 mg/kg 24 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 for otitis media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250-500 mg q8-12h PO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Rash, diarrhea, abdominal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cramping. Drug eliminated renally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interaction: Probenecid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727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Amoxicillin-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clavulanate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Tablet, Capsule : 375, 625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156 mg/5 mL,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312 mg/5 mL,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228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mg/5mL,  457mg/5mL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 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643 mg/5mL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β-Lactam (amoxicillin) combined with β-lactamase inhibitor (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clavulanate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enhances amoxicillin activity against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penicillinase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-producing bacteria. S.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(not methicillin resistant organism), Streptococcus,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Haemophilus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Moraxella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catarrhalis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20-45 mg/kg 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PO. Higher dose 80-90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 for otitis media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Drug dosed on amoxicillin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component. May cause diarrhea, rash. Drug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eliminated renally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Comment: Higher dose may be active against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penicillin-tolerant/resistant S. pneumoniae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38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Ampicillin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Capsule: 250, 500 mg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mg/5 mL,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 mg/5 mL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β-Lactam with same spectrum of antibacterial activity as amoxicillin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Less bioavailable than amoxicillin,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causing greater diarrhea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interaction: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Probenecid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4717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Ampicillin-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sulbactam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β-Lactam (ampicillin) and β-lactamase inhibitor 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sulbactam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enhances ampicillin activity against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penicillinase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-producing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bacteria: S.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H.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catarrhalis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E. coli,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B.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fragilis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100-200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q4-8h IV or IM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1-2 g q6-8h IV or IM (max daily dose: 8 g)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Drug dosed on ampicillin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component. May cause diarrhea, rash. Drug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eliminated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Note: Higher dose may be active against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penicillin-tolerant/resistant S.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pneumoniae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12103" y="984931"/>
          <a:ext cx="11191920" cy="322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Carboxy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penicillin and uredo penicillin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Piperacillin-tazobactam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Ticarcillin</a:t>
                      </a: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Clavulanate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Extended-spectrum penicillin (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piperacillin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combined with a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-lactamase inhibitor (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tazobactam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active against S.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H.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E. coli,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Enterobacter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Serratia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Acinetobacter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aeruginosa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Bacteroides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300-400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 or IM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3.375 g q6-8h IV or IM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eosinophilia); painful given intramuscularly;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each gram contains 1.9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mEq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sodium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Interferes with platelet aggregation,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serum</a:t>
                      </a:r>
                      <a:r>
                        <a:rPr lang="en-US" sz="28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sickness–like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reaction with high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doses,</a:t>
                      </a:r>
                      <a:r>
                        <a:rPr lang="en-US" sz="28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increases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liver function test results.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interaction: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Probenecid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Cephalosporins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55" y="1621747"/>
            <a:ext cx="9299423" cy="38807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Cephalosporins differ structurally from </a:t>
            </a:r>
            <a:r>
              <a:rPr lang="en-US" b="1" dirty="0" err="1"/>
              <a:t>penicillins</a:t>
            </a:r>
            <a:r>
              <a:rPr lang="en-US" b="1" dirty="0"/>
              <a:t> insofar as the β-lactam ring exists as a 6-member ring, compared to the 5-member ring </a:t>
            </a:r>
            <a:r>
              <a:rPr lang="en-US" b="1" dirty="0" err="1"/>
              <a:t>structureof</a:t>
            </a:r>
            <a:r>
              <a:rPr lang="en-US" b="1" dirty="0"/>
              <a:t> the </a:t>
            </a:r>
            <a:r>
              <a:rPr lang="en-US" b="1" dirty="0" err="1"/>
              <a:t>penicillins</a:t>
            </a:r>
            <a:r>
              <a:rPr lang="en-US" b="1" dirty="0"/>
              <a:t>.</a:t>
            </a:r>
          </a:p>
          <a:p>
            <a:r>
              <a:rPr lang="en-US" b="1" dirty="0"/>
              <a:t>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first generation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cephalosporins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(e.g.,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cefazolin</a:t>
            </a:r>
            <a:r>
              <a:rPr lang="en-US" b="1" dirty="0"/>
              <a:t>, a parenteral formulation,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cephalexin</a:t>
            </a:r>
            <a:r>
              <a:rPr lang="en-US" b="1" dirty="0"/>
              <a:t>, an oral equivalent) are commonly used for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management of skin and soft tissue infections caused by susceptible strains of S.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aureus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and group A streptococcus. </a:t>
            </a:r>
          </a:p>
          <a:p>
            <a:r>
              <a:rPr lang="en-US" b="1" dirty="0"/>
              <a:t>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second-generation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cephalosporins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(e.g.,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cefuroxime,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cefoxitin</a:t>
            </a:r>
            <a:r>
              <a:rPr lang="en-US" b="1" dirty="0"/>
              <a:t>) have better activity against </a:t>
            </a:r>
            <a:r>
              <a:rPr lang="en-US" b="1" dirty="0" smtClean="0"/>
              <a:t>gram negative </a:t>
            </a:r>
            <a:r>
              <a:rPr lang="en-US" b="1" dirty="0"/>
              <a:t>bacterial infections </a:t>
            </a:r>
            <a:r>
              <a:rPr lang="en-US" b="1" dirty="0" smtClean="0"/>
              <a:t>and </a:t>
            </a:r>
            <a:r>
              <a:rPr lang="en-US" b="1" dirty="0"/>
              <a:t>are used to treat respiratory tract infections, UTIs, and skin and soft tissue infections. A variety of orally </a:t>
            </a:r>
            <a:r>
              <a:rPr lang="en-US" b="1" dirty="0" smtClean="0"/>
              <a:t>administered second-generation agents (</a:t>
            </a:r>
            <a:r>
              <a:rPr lang="en-US" b="1" dirty="0" err="1" smtClean="0"/>
              <a:t>cefaclor</a:t>
            </a:r>
            <a:r>
              <a:rPr lang="en-US" b="1" dirty="0" smtClean="0"/>
              <a:t>, </a:t>
            </a:r>
            <a:r>
              <a:rPr lang="en-US" b="1" dirty="0" err="1" smtClean="0"/>
              <a:t>cefprozil</a:t>
            </a:r>
            <a:r>
              <a:rPr lang="en-US" b="1" dirty="0" smtClean="0"/>
              <a:t>, </a:t>
            </a:r>
            <a:r>
              <a:rPr lang="en-US" b="1" dirty="0" err="1" smtClean="0"/>
              <a:t>loracarbef</a:t>
            </a:r>
            <a:r>
              <a:rPr lang="en-US" b="1" dirty="0" smtClean="0"/>
              <a:t>, </a:t>
            </a:r>
            <a:r>
              <a:rPr lang="en-US" b="1" dirty="0" err="1" smtClean="0"/>
              <a:t>cefpodoxime</a:t>
            </a:r>
            <a:r>
              <a:rPr lang="en-US" b="1" dirty="0" smtClean="0"/>
              <a:t>) </a:t>
            </a:r>
            <a:r>
              <a:rPr lang="en-US" b="1" dirty="0"/>
              <a:t>are commonly used in the outpatient management of </a:t>
            </a:r>
            <a:r>
              <a:rPr lang="en-US" b="1" dirty="0" err="1"/>
              <a:t>sinopulmonary</a:t>
            </a:r>
            <a:r>
              <a:rPr lang="en-US" b="1" dirty="0"/>
              <a:t> infections and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otitis media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06" y="1474789"/>
            <a:ext cx="8596668" cy="3880773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third-generation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cephalosporins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(</a:t>
            </a:r>
            <a:r>
              <a:rPr lang="en-US" b="1" dirty="0" err="1"/>
              <a:t>cefotaxime</a:t>
            </a:r>
            <a:r>
              <a:rPr lang="en-US" b="1" dirty="0"/>
              <a:t> </a:t>
            </a:r>
            <a:r>
              <a:rPr lang="en-US" b="1" dirty="0" smtClean="0"/>
              <a:t>, </a:t>
            </a:r>
            <a:r>
              <a:rPr lang="en-US" b="1" dirty="0"/>
              <a:t>ceftriaxone, and </a:t>
            </a:r>
            <a:r>
              <a:rPr lang="en-US" b="1" dirty="0" err="1"/>
              <a:t>ceftazidime</a:t>
            </a:r>
            <a:r>
              <a:rPr lang="en-US" b="1" dirty="0"/>
              <a:t>) are typically used for serious pediatric infections, including meningitis and sepsis. </a:t>
            </a:r>
            <a:endParaRPr lang="en-US" b="1" dirty="0" smtClean="0"/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Ceftazidime</a:t>
            </a:r>
            <a:r>
              <a:rPr lang="en-US" b="1" dirty="0" smtClean="0"/>
              <a:t> </a:t>
            </a:r>
            <a:r>
              <a:rPr lang="en-US" b="1" dirty="0"/>
              <a:t>is highly active against most strains 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aeruginosa</a:t>
            </a:r>
            <a:r>
              <a:rPr lang="en-US" b="1" dirty="0"/>
              <a:t>, making this a useful agent for febrile, </a:t>
            </a:r>
            <a:r>
              <a:rPr lang="en-US" b="1" dirty="0" err="1"/>
              <a:t>neutropenic</a:t>
            </a:r>
            <a:r>
              <a:rPr lang="en-US" b="1" dirty="0"/>
              <a:t> oncology patients. </a:t>
            </a:r>
            <a:endParaRPr lang="en-US" b="1" dirty="0" smtClean="0"/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Ceftriaxone </a:t>
            </a:r>
            <a:r>
              <a:rPr lang="en-US" b="1" dirty="0"/>
              <a:t>should </a:t>
            </a:r>
            <a:r>
              <a:rPr lang="en-US" sz="2800" b="1" dirty="0">
                <a:solidFill>
                  <a:srgbClr val="FF0000"/>
                </a:solidFill>
              </a:rPr>
              <a:t>not</a:t>
            </a:r>
            <a:r>
              <a:rPr lang="en-US" b="1" dirty="0"/>
              <a:t> be mixed or reconstituted with a </a:t>
            </a:r>
            <a:r>
              <a:rPr lang="en-US" b="1" dirty="0">
                <a:solidFill>
                  <a:srgbClr val="FF0000"/>
                </a:solidFill>
              </a:rPr>
              <a:t>calcium-containing product</a:t>
            </a:r>
            <a:r>
              <a:rPr lang="en-US" b="1" dirty="0"/>
              <a:t>, such as Ringer or Hartmann solution or </a:t>
            </a:r>
            <a:r>
              <a:rPr lang="en-US" b="1" dirty="0">
                <a:solidFill>
                  <a:srgbClr val="FF0000"/>
                </a:solidFill>
              </a:rPr>
              <a:t>parenteral nutrition containing </a:t>
            </a:r>
            <a:r>
              <a:rPr lang="en-US" b="1" dirty="0" smtClean="0">
                <a:solidFill>
                  <a:srgbClr val="FF0000"/>
                </a:solidFill>
              </a:rPr>
              <a:t>calcium.</a:t>
            </a:r>
            <a:r>
              <a:rPr lang="en-US" b="1" dirty="0" smtClean="0"/>
              <a:t> </a:t>
            </a:r>
            <a:r>
              <a:rPr lang="en-US" b="1" dirty="0"/>
              <a:t>Cases of fatal reactions with ceftriaxone–calcium precipitates in lungs and kidneys in neonates have been reported.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84" y="1033918"/>
            <a:ext cx="8596668" cy="3880773"/>
          </a:xfrm>
        </p:spPr>
        <p:txBody>
          <a:bodyPr>
            <a:normAutofit/>
          </a:bodyPr>
          <a:lstStyle/>
          <a:p>
            <a:r>
              <a:rPr lang="en-US" b="1" dirty="0" smtClean="0"/>
              <a:t>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fourth-generation cephalosporin called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cefepime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has activity against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aeruginosa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and retains good activity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against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methicillin susceptible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staphylococcal infections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fifth-generation cephalosporin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Ceftaroline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is a broad-spectrum cephalosporin with bactericidal activity against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resistant gram-positive organisms, including MRSA, and common gram-negative pathogens</a:t>
            </a:r>
            <a:r>
              <a:rPr lang="en-US" b="1" dirty="0"/>
              <a:t>. </a:t>
            </a:r>
            <a:endParaRPr lang="en-US" b="1" dirty="0" smtClean="0"/>
          </a:p>
          <a:p>
            <a:r>
              <a:rPr lang="en-US" b="1" dirty="0" err="1" smtClean="0"/>
              <a:t>Ceftaroline</a:t>
            </a:r>
            <a:r>
              <a:rPr lang="en-US" b="1" dirty="0" smtClean="0"/>
              <a:t> </a:t>
            </a:r>
            <a:r>
              <a:rPr lang="en-US" b="1" dirty="0"/>
              <a:t>is indicated 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MRSA in the treatment of skin and soft tissue </a:t>
            </a:r>
            <a:r>
              <a:rPr lang="en-US" b="1" dirty="0"/>
              <a:t>infections. It is also licensed for treatment of community-acquired pneumonia but is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b="1" dirty="0"/>
              <a:t> indicated for MRSA pneumonia.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1590" y="896982"/>
          <a:ext cx="11155680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1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3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023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Cephalosporin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Mechanism of action: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Cephalexin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Capsule: 250, 500 mg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mg/5mL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250 mg/5 mL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First-generation cephalosporin active against S. </a:t>
                      </a:r>
                      <a:r>
                        <a:rPr lang="en-US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Streptococcus,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 coli,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Proteus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25-100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PO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250-500 mg q6h PO (max dose: 4 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Renally eliminated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Cefazolin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First-generation cephalosporin active against S.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Streptococcus, E. coli,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Proteus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50-100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or IM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0.5-2g q8h IV or IM (max dose: 12 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Cefazolin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Cefuroxime 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mg/5 mL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Tablet: 125, 250, 500 mg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Second-generation cephalosporin active against S. </a:t>
                      </a:r>
                      <a:r>
                        <a:rPr lang="en-US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Streptococcus, H. </a:t>
                      </a:r>
                      <a:r>
                        <a:rPr lang="en-US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E. coli, M. </a:t>
                      </a:r>
                      <a:r>
                        <a:rPr lang="en-US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catarrhalis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Proteus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200-240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or IM; PO administration: 20-30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PO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750-1,500 mg q8h IV or IM (max dose: 6 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eliminated. Food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increases PO bioavailability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1807" y="157571"/>
          <a:ext cx="11296422" cy="7178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8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Cefixime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Tablet: 200, 400 mg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100 mg/5 mL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Third-generation cephalosporin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active against streptococci, H.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M.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catarrhalis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Neisseria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gonorrhoeae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Serratia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marcescens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Proteus vulgaris. </a:t>
                      </a:r>
                      <a:r>
                        <a:rPr lang="en-US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sz="1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antistaphylococcal</a:t>
                      </a:r>
                      <a:r>
                        <a:rPr lang="en-US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en-US" sz="1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antipseudomonal</a:t>
                      </a:r>
                      <a:r>
                        <a:rPr lang="en-US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activity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8 mg/kg/24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q12-24h PO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400 mg/24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q12-24h PO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Renally eliminated. Does not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adequately penetrate CNS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Cefotaxime</a:t>
                      </a:r>
                      <a:r>
                        <a:rPr 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sodium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Third-generation cephalosporin active against Gram-positive and Gram-negative pathogens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No </a:t>
                      </a:r>
                      <a:r>
                        <a:rPr lang="en-US" sz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antipseudomonal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activity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Neonates: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 days: 100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q12h IV or IM;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 days: weight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1,200 g 100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q12h IV or IM; weight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1,200 g: 150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or IM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150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 or IM (meningitis: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1-2 g q8-12h IV or IM (max dose: 12 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Each gram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of drug contains 2.2 </a:t>
                      </a:r>
                      <a:r>
                        <a:rPr lang="en-US" sz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mEq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sodium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Active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metabolite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Ceftazidime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Third-generation cephalosporin active against gram-positive and gram-negative pathogens, 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including P. </a:t>
                      </a:r>
                      <a:r>
                        <a:rPr lang="en-US" sz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aeruginosa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150 mg/kg/24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or IM (meningitis: 150 mg/kg/24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IV divided q8h)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1-2 g q8-12h IV or IM (max dose: 8-12 g/24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7542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Ceftizoxime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Third-generation cephalosporin active against gram-positive and gram-negative pathogens. No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antipseudomonal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activity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150 mg/kg/24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 or IM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1-2 g q6-8h IV or IM (max dose: 12 g/24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Eliminated via kidney (33–65%)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bile; </a:t>
                      </a:r>
                      <a:r>
                        <a:rPr lang="en-US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 cause </a:t>
                      </a:r>
                      <a:r>
                        <a:rPr lang="en-US" sz="10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sludging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Long half-life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dose-dependent protein binding favors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q24h rather than q12h dosing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interaction: co-administration with calcium-containing products can result in severe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precipitation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Ceftriaxone sodium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Third-generation cephalosporin widely active against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gram-positive and gram-negative pathogens.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antipseudomonal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50-75 mg/kg q24h IV or IM (meningitis: 75 mg/kg dose once then 80-100 mg/kg/24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q12-24h IV or IM)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1-2 g q24h IV or IM (max dose: 4 g/24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Eliminated via kidney (33–65%)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bile; can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cause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sludging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Long half-life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dose-dependent protein binding favors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q24h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rather than q12h dosing. 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 add 1%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lidocaine</a:t>
                      </a: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for IM injection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rtl="0"/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 </a:t>
                      </a:r>
                      <a:r>
                        <a:rPr lang="en-US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co-administration with calcium-containing products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 result in severe precipitation and attendant embolic </a:t>
                      </a:r>
                      <a:r>
                        <a:rPr lang="en-US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complications.</a:t>
                      </a:r>
                    </a:p>
                    <a:p>
                      <a:pPr rtl="0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Adverse events: Diarrhea, nausea, vaginal</a:t>
                      </a:r>
                      <a:r>
                        <a:rPr lang="en-US" sz="1050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candidiasis</a:t>
                      </a: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6754" y="609600"/>
          <a:ext cx="11686905" cy="522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2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Cefepime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Expanded-spectrum, </a:t>
                      </a: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fourth-generation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cephalosporin active against many gram-positive and gram-negative pathogens,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including P. </a:t>
                      </a:r>
                      <a:r>
                        <a:rPr lang="en-US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aeruginosa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many multidrug-resistant pathogens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100-150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q8-12h IV or IM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2-4 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q12h IV or IM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Adverse events: Diarrhea, nausea, vaginal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candidiasis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Ceftaroline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Fifth-generation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cephalosporin active against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endParaRPr lang="en-US" sz="3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(including MRSA when used for skin and soft </a:t>
                      </a:r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</a:t>
                      </a:r>
                      <a:r>
                        <a:rPr lang="en-US" sz="3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infection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Streptococcus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pyogenes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Streptococcus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agalactiae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Escherichia coli,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pneumoniae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influenzae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oxytoca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skin/skin structure infections or community-acquired pneumonia, 24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(2-23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old)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5-14 days; 36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(weight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 kg)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5-14 days; 400 mg q8h IV (weight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 kg)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600 mg q12h IV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Caution: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42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265" y="1427920"/>
            <a:ext cx="7346042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Specific </a:t>
            </a:r>
            <a:r>
              <a:rPr lang="en-US" dirty="0"/>
              <a:t>antibiotic therapy is optimally driven by 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microbiologic diagnosis</a:t>
            </a:r>
            <a:r>
              <a:rPr lang="en-US" dirty="0"/>
              <a:t>, predicated on isolation of the pathogenic organism from a sterile body site, and supported by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antimicrobial susceptibility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testing</a:t>
            </a:r>
          </a:p>
          <a:p>
            <a:r>
              <a:rPr lang="en-US" dirty="0"/>
              <a:t>Much of pediatric infectious diseases practice is based on 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clinical diagnosis with empirical use </a:t>
            </a:r>
            <a:r>
              <a:rPr lang="en-US" dirty="0"/>
              <a:t>of antibacterial agents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 complete history and physical examination</a:t>
            </a:r>
            <a:r>
              <a:rPr lang="en-US" dirty="0"/>
              <a:t>, combined with appropriate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laboratory and radiographic studies</a:t>
            </a:r>
            <a:r>
              <a:rPr lang="en-US" dirty="0"/>
              <a:t>, are necessary to identify specific diagnoses, information that in turn affects the choice, dosing, and degree of urgency of administration of antimicrobial agents.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21" y="43545"/>
            <a:ext cx="12185880" cy="650530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Carbapenems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84" y="1507446"/>
            <a:ext cx="8596668" cy="3880773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b="1" dirty="0" err="1"/>
              <a:t>carbapenems</a:t>
            </a:r>
            <a:r>
              <a:rPr lang="en-US" b="1" dirty="0"/>
              <a:t> include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imipenem</a:t>
            </a:r>
            <a:r>
              <a:rPr lang="en-US" b="1" dirty="0"/>
              <a:t> (formulated in combination with </a:t>
            </a:r>
            <a:r>
              <a:rPr lang="en-US" b="1" dirty="0" err="1"/>
              <a:t>cilastatin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meropenem</a:t>
            </a:r>
            <a:r>
              <a:rPr lang="en-US" b="1" dirty="0"/>
              <a:t>, </a:t>
            </a:r>
            <a:r>
              <a:rPr lang="en-US" b="1" dirty="0" err="1"/>
              <a:t>ertapenem</a:t>
            </a:r>
            <a:r>
              <a:rPr lang="en-US" b="1" dirty="0"/>
              <a:t>, and </a:t>
            </a:r>
            <a:r>
              <a:rPr lang="en-US" b="1" dirty="0" err="1"/>
              <a:t>doripenem</a:t>
            </a:r>
            <a:r>
              <a:rPr lang="en-US" b="1" dirty="0"/>
              <a:t>.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 err="1"/>
              <a:t>carbapenems</a:t>
            </a:r>
            <a:r>
              <a:rPr lang="en-US" b="1" dirty="0"/>
              <a:t> provide 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broadest spectrum of antibacterial activity of any licensed class of antibiotics and are active against gram-positive, gram-negative, and anaerobic organisms.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/>
              <a:t>Among </a:t>
            </a:r>
            <a:r>
              <a:rPr lang="en-US" b="1" dirty="0"/>
              <a:t>the </a:t>
            </a:r>
            <a:r>
              <a:rPr lang="en-US" b="1" dirty="0" err="1"/>
              <a:t>carbapenems</a:t>
            </a:r>
            <a:r>
              <a:rPr lang="en-US" b="1" dirty="0"/>
              <a:t>, </a:t>
            </a:r>
            <a:r>
              <a:rPr lang="en-US" b="1" dirty="0" err="1"/>
              <a:t>meropenem</a:t>
            </a:r>
            <a:r>
              <a:rPr lang="en-US" b="1" dirty="0"/>
              <a:t> is the only agent licensed for treatment 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pediatric meningitis</a:t>
            </a:r>
            <a:r>
              <a:rPr lang="en-US" b="1" dirty="0"/>
              <a:t>. </a:t>
            </a:r>
            <a:endParaRPr lang="en-US" b="1" dirty="0" smtClean="0"/>
          </a:p>
          <a:p>
            <a:r>
              <a:rPr lang="en-US" b="1" dirty="0" smtClean="0"/>
              <a:t>Importantly</a:t>
            </a:r>
            <a:r>
              <a:rPr lang="en-US" b="1" dirty="0"/>
              <a:t>,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MRSA and E.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faecium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are </a:t>
            </a:r>
            <a:r>
              <a:rPr lang="en-US" sz="2000" b="1" dirty="0">
                <a:solidFill>
                  <a:srgbClr val="FF0000"/>
                </a:solidFill>
              </a:rPr>
              <a:t>not</a:t>
            </a:r>
            <a:r>
              <a:rPr lang="en-US" b="1" dirty="0"/>
              <a:t> susceptible to </a:t>
            </a:r>
            <a:r>
              <a:rPr lang="en-US" b="1" dirty="0" err="1"/>
              <a:t>carbapenems</a:t>
            </a:r>
            <a:r>
              <a:rPr lang="en-US" b="1" dirty="0"/>
              <a:t>. Carbapenems also tend to be </a:t>
            </a:r>
            <a:r>
              <a:rPr lang="en-US" b="1" dirty="0">
                <a:solidFill>
                  <a:srgbClr val="FF0000"/>
                </a:solidFill>
              </a:rPr>
              <a:t>poorly active against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Stenotrophomonas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maltophilia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b="1" dirty="0"/>
              <a:t> rendering their use for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cystic fibrosis </a:t>
            </a:r>
            <a:r>
              <a:rPr lang="en-US" b="1" dirty="0"/>
              <a:t>patients who are infected with this organism problematic.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05" y="1091067"/>
            <a:ext cx="8596668" cy="3880773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mipenem-cilastatin</a:t>
            </a:r>
            <a:r>
              <a:rPr lang="en-US" b="1" dirty="0" smtClean="0"/>
              <a:t> unfortunately </a:t>
            </a:r>
            <a:r>
              <a:rPr lang="en-US" b="1" dirty="0"/>
              <a:t>has a propensity to cause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seizures</a:t>
            </a:r>
            <a:r>
              <a:rPr lang="en-US" b="1" dirty="0"/>
              <a:t> in children, particularly in the setting of </a:t>
            </a:r>
            <a:r>
              <a:rPr lang="en-US" b="1" dirty="0" err="1"/>
              <a:t>intercurrent</a:t>
            </a:r>
            <a:r>
              <a:rPr lang="en-US" b="1" dirty="0"/>
              <a:t> meningitis. 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/>
              <a:t>new agent called </a:t>
            </a:r>
            <a:r>
              <a:rPr lang="en-US" b="1" dirty="0" err="1"/>
              <a:t>meropenem-vaborbactam</a:t>
            </a:r>
            <a:r>
              <a:rPr lang="en-US" b="1" dirty="0"/>
              <a:t> was licensed. The addition of the β-lactamase inhibitor </a:t>
            </a:r>
            <a:r>
              <a:rPr lang="en-US" b="1" dirty="0" err="1"/>
              <a:t>vaborbactam</a:t>
            </a:r>
            <a:r>
              <a:rPr lang="en-US" b="1" dirty="0"/>
              <a:t> extends the spectrum of activity of </a:t>
            </a:r>
            <a:r>
              <a:rPr lang="en-US" b="1" dirty="0" err="1"/>
              <a:t>meropenem</a:t>
            </a:r>
            <a:r>
              <a:rPr lang="en-US" b="1" dirty="0"/>
              <a:t> to include some ESBL- and </a:t>
            </a:r>
            <a:r>
              <a:rPr lang="en-US" b="1" dirty="0" err="1"/>
              <a:t>carbapenemase</a:t>
            </a:r>
            <a:r>
              <a:rPr lang="en-US" b="1" dirty="0"/>
              <a:t>-producing bacteria. </a:t>
            </a:r>
            <a:endParaRPr lang="en-US" b="1" dirty="0" smtClean="0"/>
          </a:p>
          <a:p>
            <a:r>
              <a:rPr lang="en-US" b="1" dirty="0" smtClean="0"/>
              <a:t>Other </a:t>
            </a:r>
            <a:r>
              <a:rPr lang="en-US" b="1" dirty="0" err="1"/>
              <a:t>carbapenems</a:t>
            </a:r>
            <a:r>
              <a:rPr lang="en-US" b="1" dirty="0"/>
              <a:t> in various stages of clinical trials include </a:t>
            </a:r>
            <a:r>
              <a:rPr lang="en-US" b="1" dirty="0" err="1"/>
              <a:t>panipenem</a:t>
            </a:r>
            <a:r>
              <a:rPr lang="en-US" b="1" dirty="0"/>
              <a:t>, </a:t>
            </a:r>
            <a:r>
              <a:rPr lang="en-US" b="1" dirty="0" err="1"/>
              <a:t>biapenem</a:t>
            </a:r>
            <a:r>
              <a:rPr lang="en-US" b="1" dirty="0"/>
              <a:t>, </a:t>
            </a:r>
            <a:r>
              <a:rPr lang="en-US" b="1" dirty="0" err="1"/>
              <a:t>razupenem</a:t>
            </a:r>
            <a:r>
              <a:rPr lang="en-US" b="1" dirty="0"/>
              <a:t>, </a:t>
            </a:r>
            <a:r>
              <a:rPr lang="en-US" b="1" dirty="0" err="1"/>
              <a:t>tomopenem</a:t>
            </a:r>
            <a:r>
              <a:rPr lang="en-US" b="1" dirty="0"/>
              <a:t>, and </a:t>
            </a:r>
            <a:r>
              <a:rPr lang="en-US" b="1" dirty="0" err="1"/>
              <a:t>tebipenem</a:t>
            </a:r>
            <a:r>
              <a:rPr lang="en-US" b="1" dirty="0"/>
              <a:t>/</a:t>
            </a:r>
            <a:r>
              <a:rPr lang="en-US" b="1" dirty="0" err="1"/>
              <a:t>pivoxil</a:t>
            </a:r>
            <a:r>
              <a:rPr lang="en-US" b="1" dirty="0"/>
              <a:t> (the first oral </a:t>
            </a:r>
            <a:r>
              <a:rPr lang="en-US" b="1" dirty="0" err="1"/>
              <a:t>carbapenem</a:t>
            </a:r>
            <a:r>
              <a:rPr lang="en-US" b="1" dirty="0"/>
              <a:t>).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337" y="783771"/>
          <a:ext cx="11826239" cy="418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5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0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Carbapenems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Imipenem-cilastatin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Mechanism of action: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Carbapenem antibiotic with broad-spectrum activity against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gram-positive cocci and gram-negative bacilli, including 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P.aeruginosa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and anaerobes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              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against</a:t>
                      </a:r>
                      <a:r>
                        <a:rPr lang="en-US" sz="24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Stenotrophomonas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maltophilia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60-100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 or IM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2-4 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IV or IM (max dose: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eosinophilia), nausea, seizures.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Cilastatin</a:t>
                      </a:r>
                      <a:r>
                        <a:rPr lang="en-US" sz="24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possesses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antibacterial activity;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reduces</a:t>
                      </a:r>
                      <a:r>
                        <a:rPr lang="en-US" sz="24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imipenem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metabolism. Primarily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Meropenem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60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meningitis:</a:t>
                      </a:r>
                      <a:r>
                        <a:rPr lang="en-US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mg/kg/24 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(max dose: 6 g/24 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q8h IV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1.5-3 g q8h IV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profile; appears to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possess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less CNS excitation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imipenem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80% renal elimination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33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Glycopeptides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09475"/>
            <a:ext cx="8825895" cy="3880773"/>
          </a:xfrm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ancomycin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teicoplanin</a:t>
            </a:r>
            <a:r>
              <a:rPr lang="en-US" b="1" dirty="0"/>
              <a:t>, </a:t>
            </a:r>
            <a:r>
              <a:rPr lang="en-US" b="1" dirty="0" smtClean="0"/>
              <a:t> </a:t>
            </a:r>
            <a:r>
              <a:rPr lang="en-US" b="1" dirty="0"/>
              <a:t>are bactericidal and act by inhibition of cell wall biosynthesis. The antimicrobial activity of the </a:t>
            </a:r>
            <a:r>
              <a:rPr lang="en-US" b="1" dirty="0" err="1"/>
              <a:t>glycopeptides</a:t>
            </a:r>
            <a:r>
              <a:rPr lang="en-US" b="1" dirty="0"/>
              <a:t> is limited to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gram-positive organisms, including S.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aureus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coagulase-negative staphylococci, pneumococcus, enterococci, Bacillus, and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Corynebacterium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/>
              <a:t> </a:t>
            </a:r>
            <a:r>
              <a:rPr lang="en-US" b="1" dirty="0" err="1"/>
              <a:t>Vancomycin</a:t>
            </a:r>
            <a:r>
              <a:rPr lang="en-US" b="1" dirty="0"/>
              <a:t> is frequently employed in pediatric practice and is of particular value 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serious infections, including meningitis, caused by MRSA and penicillin- and cephalosporin-resistant S.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pneumoniae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b="1" dirty="0" err="1"/>
              <a:t>Vancomycin</a:t>
            </a:r>
            <a:r>
              <a:rPr lang="en-US" b="1" dirty="0"/>
              <a:t> is also commonly used for infections in the setting 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fever and neutropenia in oncology patients</a:t>
            </a:r>
            <a:r>
              <a:rPr lang="en-US" b="1" dirty="0"/>
              <a:t>, in combination with other </a:t>
            </a:r>
            <a:r>
              <a:rPr lang="en-US" b="1" dirty="0" smtClean="0"/>
              <a:t>antibiotics , </a:t>
            </a:r>
            <a:r>
              <a:rPr lang="en-US" b="1" dirty="0"/>
              <a:t>and for infections associated with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indwelling medical devices 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798" y="90328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Oral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formulations of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vancomycin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are occasionally used to treat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pseudomembranous colitis </a:t>
            </a:r>
            <a:r>
              <a:rPr lang="en-US" b="1" dirty="0"/>
              <a:t>caused by Clostridium </a:t>
            </a:r>
            <a:r>
              <a:rPr lang="en-US" b="1" dirty="0" err="1"/>
              <a:t>difficile</a:t>
            </a:r>
            <a:r>
              <a:rPr lang="en-US" b="1" dirty="0"/>
              <a:t> infections;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intrathecal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therapy </a:t>
            </a:r>
            <a:r>
              <a:rPr lang="en-US" b="1" dirty="0"/>
              <a:t>may also be used for selected CNS infections. </a:t>
            </a:r>
            <a:endParaRPr lang="en-US" b="1" dirty="0" smtClean="0"/>
          </a:p>
          <a:p>
            <a:r>
              <a:rPr lang="en-US" b="1" dirty="0" err="1" smtClean="0"/>
              <a:t>Vancomycin</a:t>
            </a:r>
            <a:r>
              <a:rPr lang="en-US" b="1" dirty="0" smtClean="0"/>
              <a:t> </a:t>
            </a:r>
            <a:r>
              <a:rPr lang="en-US" b="1" dirty="0"/>
              <a:t>must be administered with care because of its propensity to produce </a:t>
            </a:r>
            <a:r>
              <a:rPr lang="en-US" b="1" dirty="0">
                <a:solidFill>
                  <a:srgbClr val="FF0000"/>
                </a:solidFill>
              </a:rPr>
              <a:t>red man syndrome</a:t>
            </a:r>
            <a:r>
              <a:rPr lang="en-US" b="1" dirty="0"/>
              <a:t>, which is 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reversible adverse </a:t>
            </a:r>
            <a:r>
              <a:rPr lang="en-US" b="1" dirty="0"/>
              <a:t>effect that is rare in young children and can typically be readily managed by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slowing the rate of drug infusion.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4171" y="706256"/>
          <a:ext cx="11608525" cy="4802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Glycopeptide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Vancomycin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Capsule: 125 mg, 250 mg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Teicoplanin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Mechanism of action: inhibition of cell wall biosynthesis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Glycopeptide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antibiotic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active against most gram-positive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pathogens including staphylococci (including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MRSA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coagulase-negative staphylococci), S.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pneumoniae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including penicillin-resistant strains, Enterococcus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(resistance is increasing), and C.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difficile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–associated colitis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Neonates: Postnatal age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 days, weight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1,200 g: 15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q24h IV; weight 1,200-2,000 g: 15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q12-18h IV; weight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2,000 g: 30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q12h IV; postnatal age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 days, weight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1,200 g: 15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q24h IV; weight 1,200-2,000 g: 15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IV; weight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2,000 g:45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45-60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IV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                               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difficile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–associated colitis; 40-50 mg/kg/24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PO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Ototoxicity and nephrotoxicity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particularly when co-administered with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other ototoxic and nephrotoxic drugs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Infuse IV over 45-60 min. Flushing (red man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syndrome) associated with rapid IV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infusions, fever, chills, phlebitis (central line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 preferred).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eliminated.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 serum concentrations: Peak (1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after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infusion) 30-40 mg/L; trough 5-10 mg/L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Aminoglycosides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69" y="1450296"/>
            <a:ext cx="9127973" cy="388077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Aminoglycoside </a:t>
            </a:r>
            <a:r>
              <a:rPr lang="en-US" b="1" dirty="0"/>
              <a:t>antibiotics include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streptomycin, kanamycin, gentamicin, tobramycin,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netilmicin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and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amikacin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/>
              <a:t>They </a:t>
            </a:r>
            <a:r>
              <a:rPr lang="en-US" b="1" dirty="0"/>
              <a:t>exert their mechanism of action by inhibition of bacterial protein synthesis. Although they are most often used to treat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gram-negative infections</a:t>
            </a:r>
            <a:r>
              <a:rPr lang="en-US" b="1" dirty="0"/>
              <a:t>, </a:t>
            </a:r>
            <a:r>
              <a:rPr lang="en-US" b="1" dirty="0" smtClean="0"/>
              <a:t>they have </a:t>
            </a:r>
            <a:r>
              <a:rPr lang="en-US" b="1" dirty="0"/>
              <a:t>activity against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aureus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and synergistic activity against GBS, L.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monocytogenes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viridans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streptococci,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corynebacteria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JK, Pseudomonas, Staphylococcus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epidermidis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and Enterococcus when co-administered with a β-lactam agent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/>
              <a:t> Aminoglycoside </a:t>
            </a:r>
            <a:r>
              <a:rPr lang="en-US" b="1" dirty="0"/>
              <a:t>play a key role in pediatric practice in the management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neonatal sepsis, UTIs, gram-negative bacterial sepsis, and complicated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intra-abdominal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infections; infections in cystic fibrosis patients (including both parenteral and aerosolized forms of therapy); and in oncology patients with fever and neutropenia.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4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69" y="911453"/>
            <a:ext cx="8785073" cy="388077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Aminoglycosides, in particular streptomycin</a:t>
            </a:r>
            <a:r>
              <a:rPr lang="en-US" b="1" dirty="0"/>
              <a:t>, are also important in the management of 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Francisella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tularensis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, Mycobacterium tuberculosis, and atypical mycobacterial infections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r>
              <a:rPr lang="en-US" b="1" dirty="0"/>
              <a:t>Toxicities of aminoglycoside therapy include </a:t>
            </a:r>
            <a:r>
              <a:rPr lang="en-US" sz="1900" b="1" dirty="0">
                <a:solidFill>
                  <a:srgbClr val="FF0000"/>
                </a:solidFill>
              </a:rPr>
              <a:t>nephrotoxicity and ototoxicity (cochlear and/or vestibular)</a:t>
            </a:r>
            <a:r>
              <a:rPr lang="en-US" b="1" dirty="0"/>
              <a:t>,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serum levels as well as renal function and hearing </a:t>
            </a:r>
            <a:r>
              <a:rPr lang="en-US" b="1" dirty="0"/>
              <a:t>should be monitored in patients on long-term therapy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r>
              <a:rPr lang="en-US" b="1" dirty="0"/>
              <a:t>Toxicities of aminoglycosides may be reduced by the use of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once-daily</a:t>
            </a:r>
            <a:r>
              <a:rPr lang="en-US" b="1" dirty="0"/>
              <a:t> dosing regimens with appropriate monitoring of serum levels. </a:t>
            </a:r>
            <a:endParaRPr lang="en-US" b="1" dirty="0" smtClean="0"/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Hypokalemia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volume depletion,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hypomagnesemia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and other nephrotoxic drugs </a:t>
            </a:r>
            <a:r>
              <a:rPr lang="en-US" sz="1900" b="1" dirty="0">
                <a:solidFill>
                  <a:srgbClr val="FF0000"/>
                </a:solidFill>
              </a:rPr>
              <a:t>may increase the renal toxicity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of aminoglycosides</a:t>
            </a:r>
            <a:r>
              <a:rPr lang="en-US" b="1" dirty="0"/>
              <a:t>. A rare complication of aminoglycosides is </a:t>
            </a:r>
            <a:r>
              <a:rPr lang="en-US" b="1" dirty="0">
                <a:solidFill>
                  <a:srgbClr val="FF0000"/>
                </a:solidFill>
              </a:rPr>
              <a:t>neuromuscular blockade</a:t>
            </a:r>
            <a:r>
              <a:rPr lang="en-US" b="1" dirty="0"/>
              <a:t>, which may occur in the presence of other neuromuscular blocking agents and in the setting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infant botulism.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5349" y="437070"/>
          <a:ext cx="11470594" cy="6256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7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5938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Aminoglycosides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Amikacin</a:t>
                      </a:r>
                      <a:r>
                        <a:rPr lang="en-US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Injection: 50 mg/mL,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 mg/mL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Gentamicin 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mg/ml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 40 mg/ml, 80 mg/ml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Ophthalmic solution,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ointment, topical cream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Tobramycin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Streptomycin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Kanamycin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Mechanism  of action: Inhibition of bacterial protein synthesis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Aminoglycoside antibiotic active against gram-negative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bacilli, especially Escherichia coli,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Proteus,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Enterobacter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Serratia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Pseudomonas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Although they are most often used to treat gram-negative infections, the aminoglycosides are broad-spectrum agents, with activity against S.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and synergistic activity against GBS, L.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monocytogenes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viridans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streptococci,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corynebacteria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JK, Pseudomonas, Staphylococcus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epidermidis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and Enterococcus when co-administered with a </a:t>
                      </a:r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</a:t>
                      </a:r>
                      <a:r>
                        <a:rPr lang="en-US" sz="20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agent.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15-25 mg/kg/24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IV or IM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15 mg/kg/24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IV or IM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5-7.5 mg/kg/24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q8-12h IV or IM.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Alternatively, may administer 5-7.5 mg/kg/24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IV once daily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3-6 mg/kg/24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q8h IV or IM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May cause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ototoxicity and nephrotoxicity.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Monitor renal function. Drug eliminated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renally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Administered IV over 30-60 min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interactions: May potentiate other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ototoxic and nephrotoxic drugs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Neomycin sulfate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Tablet: 500 mg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Topical cream, ointment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Solution: 125 mg/5 mL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Aminoglycoside antibiotic used for topical application 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orally before surgery to decrease GI flora (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nonabsorbable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and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hyperammonemia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50-100 mg/kg/24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q6-8h PO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500-2,000 mg/dose q6-8h PO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77" y="976767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Infections in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immunocompromised</a:t>
            </a:r>
            <a:r>
              <a:rPr lang="en-US" dirty="0"/>
              <a:t> children may result from bacteria that are not considered pathogenic in </a:t>
            </a:r>
            <a:r>
              <a:rPr lang="en-US" dirty="0" err="1"/>
              <a:t>immunocompetent</a:t>
            </a:r>
            <a:r>
              <a:rPr lang="en-US" dirty="0"/>
              <a:t> children.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presence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foreign bodies (medical devices) </a:t>
            </a:r>
            <a:r>
              <a:rPr lang="en-US" dirty="0"/>
              <a:t>also increases the risk of bacterial </a:t>
            </a:r>
            <a:r>
              <a:rPr lang="en-US" dirty="0" smtClean="0"/>
              <a:t>infections. </a:t>
            </a:r>
          </a:p>
          <a:p>
            <a:r>
              <a:rPr lang="en-US" dirty="0" smtClean="0"/>
              <a:t>The </a:t>
            </a:r>
            <a:r>
              <a:rPr lang="en-US" dirty="0"/>
              <a:t>likelihood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central nervous system (CNS) involvement </a:t>
            </a:r>
            <a:r>
              <a:rPr lang="en-US" dirty="0"/>
              <a:t>must be considered in all pediatric patients with serious bacterial </a:t>
            </a:r>
            <a:r>
              <a:rPr lang="en-US" dirty="0" smtClean="0"/>
              <a:t>infections.</a:t>
            </a:r>
          </a:p>
          <a:p>
            <a:r>
              <a:rPr lang="en-US" dirty="0" smtClean="0"/>
              <a:t>The </a:t>
            </a:r>
            <a:r>
              <a:rPr lang="en-US" dirty="0"/>
              <a:t>patterns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antimicrobial resistance </a:t>
            </a:r>
            <a:r>
              <a:rPr lang="en-US" dirty="0"/>
              <a:t>in the community and for the potential causative pathogen being empirically covered must also be considered.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58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13" y="1066574"/>
            <a:ext cx="9397394" cy="388077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Antimicrobial resistance </a:t>
            </a:r>
            <a:r>
              <a:rPr lang="en-US" dirty="0"/>
              <a:t>has reached crisis proportions, driven by the emergence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new resistance mechanisms </a:t>
            </a:r>
            <a:r>
              <a:rPr lang="en-US" dirty="0"/>
              <a:t>(e.g., </a:t>
            </a:r>
            <a:r>
              <a:rPr lang="en-US" dirty="0" err="1"/>
              <a:t>carbapenemases</a:t>
            </a:r>
            <a:r>
              <a:rPr lang="en-US" dirty="0"/>
              <a:t>, including </a:t>
            </a:r>
            <a:r>
              <a:rPr lang="en-US" dirty="0" err="1"/>
              <a:t>Klebsiella</a:t>
            </a:r>
            <a:r>
              <a:rPr lang="en-US" dirty="0"/>
              <a:t> </a:t>
            </a:r>
            <a:r>
              <a:rPr lang="en-US" dirty="0" err="1"/>
              <a:t>pneumoniae</a:t>
            </a:r>
            <a:r>
              <a:rPr lang="en-US" dirty="0"/>
              <a:t>–associated </a:t>
            </a:r>
            <a:r>
              <a:rPr lang="en-US" dirty="0" err="1"/>
              <a:t>carbapenemases</a:t>
            </a:r>
            <a:r>
              <a:rPr lang="en-US" dirty="0"/>
              <a:t>, or KPCs) and by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overuse of antibiotics</a:t>
            </a:r>
            <a:r>
              <a:rPr lang="en-US" dirty="0"/>
              <a:t>, both in healthcare and in other venues, such as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agribusiness and animal husbandry. 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It </a:t>
            </a:r>
            <a:r>
              <a:rPr lang="en-US" dirty="0"/>
              <a:t>is vital that practitioners use antibiotics only as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necessary</a:t>
            </a:r>
            <a:r>
              <a:rPr lang="en-US" dirty="0"/>
              <a:t>, with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narrowest </a:t>
            </a:r>
            <a:r>
              <a:rPr lang="en-US" dirty="0"/>
              <a:t>feasible antimicrobial </a:t>
            </a:r>
            <a:r>
              <a:rPr lang="en-US" dirty="0" smtClean="0"/>
              <a:t>spectrum.</a:t>
            </a:r>
          </a:p>
          <a:p>
            <a:r>
              <a:rPr lang="en-US" dirty="0" smtClean="0"/>
              <a:t> </a:t>
            </a:r>
            <a:r>
              <a:rPr lang="en-US" dirty="0"/>
              <a:t>In addition, advocacy for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vaccines</a:t>
            </a:r>
            <a:r>
              <a:rPr lang="en-US" dirty="0" smtClean="0"/>
              <a:t>, can </a:t>
            </a:r>
            <a:r>
              <a:rPr lang="en-US" dirty="0"/>
              <a:t>decrease </a:t>
            </a:r>
            <a:r>
              <a:rPr lang="en-US" dirty="0" smtClean="0"/>
              <a:t>the </a:t>
            </a:r>
            <a:r>
              <a:rPr lang="en-US" dirty="0"/>
              <a:t>excessive antimicrobial </a:t>
            </a:r>
            <a:r>
              <a:rPr lang="en-US" dirty="0" smtClean="0"/>
              <a:t>usage.</a:t>
            </a:r>
          </a:p>
          <a:p>
            <a:r>
              <a:rPr lang="en-US" dirty="0" smtClean="0"/>
              <a:t> </a:t>
            </a:r>
            <a:r>
              <a:rPr lang="en-US" dirty="0"/>
              <a:t>Effective antibiotic action requires achieving therapeutic levels of the drug at the site of </a:t>
            </a:r>
            <a:r>
              <a:rPr lang="en-US" dirty="0" smtClean="0"/>
              <a:t>infection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serum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level).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95316" cy="1320800"/>
          </a:xfrm>
        </p:spPr>
        <p:txBody>
          <a:bodyPr>
            <a:noAutofit/>
          </a:bodyPr>
          <a:lstStyle/>
          <a:p>
            <a:r>
              <a:rPr lang="en-US" sz="2400" b="1" dirty="0"/>
              <a:t>AGE- AND RISK-SPECIFIC USE OF  ANTIBIOTICS IN CHILDREN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/>
              <a:t>Neonates: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98" y="1507447"/>
            <a:ext cx="10001552" cy="3880773"/>
          </a:xfrm>
        </p:spPr>
        <p:txBody>
          <a:bodyPr>
            <a:normAutofit/>
          </a:bodyPr>
          <a:lstStyle/>
          <a:p>
            <a:r>
              <a:rPr lang="en-US" b="1" dirty="0" smtClean="0"/>
              <a:t>Among </a:t>
            </a:r>
            <a:r>
              <a:rPr lang="en-US" b="1" dirty="0"/>
              <a:t>the causes of neonatal sepsis in infants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group B streptococcus (GBS) </a:t>
            </a:r>
            <a:r>
              <a:rPr lang="en-US" b="1" dirty="0"/>
              <a:t>is the most common. </a:t>
            </a:r>
            <a:endParaRPr lang="en-US" b="1" dirty="0" smtClean="0"/>
          </a:p>
          <a:p>
            <a:r>
              <a:rPr lang="en-US" b="1" dirty="0" smtClean="0"/>
              <a:t>Gram-negative </a:t>
            </a:r>
            <a:r>
              <a:rPr lang="en-US" b="1" dirty="0"/>
              <a:t>enteric organisms acquired from the maternal birth canal, in particular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Escherichia coli</a:t>
            </a:r>
            <a:r>
              <a:rPr lang="en-US" b="1" dirty="0"/>
              <a:t>, are also common causes of neonatal sepsis. </a:t>
            </a:r>
            <a:endParaRPr lang="en-US" b="1" dirty="0" smtClean="0"/>
          </a:p>
          <a:p>
            <a:r>
              <a:rPr lang="en-US" b="1" dirty="0" smtClean="0"/>
              <a:t>Although </a:t>
            </a:r>
            <a:r>
              <a:rPr lang="en-US" b="1" dirty="0"/>
              <a:t>less common,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Listeria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monocytogenes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is an important pathogen to </a:t>
            </a:r>
            <a:r>
              <a:rPr lang="en-US" b="1" dirty="0" smtClean="0"/>
              <a:t>consider.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Salmonella </a:t>
            </a:r>
            <a:r>
              <a:rPr lang="en-US" b="1" dirty="0"/>
              <a:t>bacteremia and meningitis on a global basis is a well-recognized infection in infants. </a:t>
            </a:r>
            <a:endParaRPr lang="en-US" b="1" dirty="0" smtClean="0"/>
          </a:p>
          <a:p>
            <a:r>
              <a:rPr lang="en-US" b="1" dirty="0" smtClean="0"/>
              <a:t>All </a:t>
            </a:r>
            <a:r>
              <a:rPr lang="en-US" b="1" dirty="0"/>
              <a:t>these organisms can be associated with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meningitis</a:t>
            </a:r>
            <a:r>
              <a:rPr lang="en-US" b="1" dirty="0"/>
              <a:t> in the </a:t>
            </a:r>
            <a:r>
              <a:rPr lang="en-US" b="1" dirty="0" smtClean="0"/>
              <a:t>neonate.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42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Older Children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542" y="1572760"/>
            <a:ext cx="8596668" cy="3880773"/>
          </a:xfrm>
        </p:spPr>
        <p:txBody>
          <a:bodyPr/>
          <a:lstStyle/>
          <a:p>
            <a:r>
              <a:rPr lang="en-US" b="1" dirty="0"/>
              <a:t>I</a:t>
            </a:r>
            <a:r>
              <a:rPr lang="en-US" b="1" dirty="0" smtClean="0"/>
              <a:t>t </a:t>
            </a:r>
            <a:r>
              <a:rPr lang="en-US" b="1" dirty="0"/>
              <a:t>is still important to use antimicrobials that are active against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Hib</a:t>
            </a:r>
            <a:r>
              <a:rPr lang="en-US" b="1" dirty="0"/>
              <a:t> in many clinical </a:t>
            </a:r>
            <a:r>
              <a:rPr lang="en-US" b="1" dirty="0" smtClean="0"/>
              <a:t>settings despite of vaccination, </a:t>
            </a:r>
            <a:r>
              <a:rPr lang="en-US" b="1" dirty="0"/>
              <a:t>particularly if meningitis is a consideration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r>
              <a:rPr lang="en-US" b="1" dirty="0"/>
              <a:t>Other important pathogens to consider in this age-group include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E. coli, S.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pneumoniae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N.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meningitidis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and S.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aureus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. Strains of S.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pneumoniae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. </a:t>
            </a:r>
            <a:r>
              <a:rPr lang="en-US" b="1" dirty="0"/>
              <a:t>Similarly,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MRSA</a:t>
            </a:r>
            <a:r>
              <a:rPr lang="en-US" b="1" dirty="0"/>
              <a:t> is highly prevalent in children in the outpatient setting.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09616" cy="1320800"/>
          </a:xfrm>
        </p:spPr>
        <p:txBody>
          <a:bodyPr>
            <a:normAutofit/>
          </a:bodyPr>
          <a:lstStyle/>
          <a:p>
            <a:r>
              <a:rPr lang="en-US" sz="2800" b="1" dirty="0"/>
              <a:t>other </a:t>
            </a:r>
            <a:r>
              <a:rPr lang="en-US" sz="2800" b="1" dirty="0" smtClean="0"/>
              <a:t>pathogens </a:t>
            </a:r>
            <a:r>
              <a:rPr lang="en-US" sz="2800" b="1" dirty="0"/>
              <a:t>among older </a:t>
            </a:r>
            <a:r>
              <a:rPr lang="en-US" sz="2800" b="1" dirty="0" smtClean="0"/>
              <a:t>children: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90" y="1499281"/>
            <a:ext cx="10319960" cy="388077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Moraxella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catarrhalis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nontypeable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nonencapsulated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) strains of H.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influenzae</a:t>
            </a:r>
            <a:r>
              <a:rPr lang="en-US" b="1" dirty="0"/>
              <a:t>, </a:t>
            </a:r>
          </a:p>
          <a:p>
            <a:r>
              <a:rPr lang="en-US" b="1" dirty="0" smtClean="0"/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Mycoplasma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pneumoniae</a:t>
            </a:r>
            <a:r>
              <a:rPr lang="en-US" b="1" dirty="0"/>
              <a:t>, which cause upper respiratory tract infections </a:t>
            </a:r>
            <a:r>
              <a:rPr lang="en-US" b="1" dirty="0" smtClean="0"/>
              <a:t>and pneumonia;</a:t>
            </a:r>
          </a:p>
          <a:p>
            <a:r>
              <a:rPr lang="en-US" b="1" dirty="0" smtClean="0"/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group A streptococcus</a:t>
            </a:r>
            <a:r>
              <a:rPr lang="en-US" b="1" dirty="0"/>
              <a:t>, which causes pharyngitis, skin and soft tissue infections, osteomyelitis, septic arthritis, and rarely, bacteremia with toxic shock syndrome</a:t>
            </a:r>
            <a:r>
              <a:rPr lang="en-US" b="1" dirty="0" smtClean="0"/>
              <a:t>;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Kingella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kingae</a:t>
            </a:r>
            <a:r>
              <a:rPr lang="en-US" b="1" dirty="0"/>
              <a:t>, which causes bone and joint infections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viridians group streptococci and Enterococcus</a:t>
            </a:r>
            <a:r>
              <a:rPr lang="en-US" b="1" dirty="0"/>
              <a:t>, which cause endocarditis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Salmonella spp</a:t>
            </a:r>
            <a:r>
              <a:rPr lang="en-US" b="1" dirty="0"/>
              <a:t>., which cause enteritis, bacteremia, osteomyelitis, and septic arthritis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40" y="609600"/>
            <a:ext cx="9364737" cy="1320800"/>
          </a:xfrm>
        </p:spPr>
        <p:txBody>
          <a:bodyPr>
            <a:normAutofit/>
          </a:bodyPr>
          <a:lstStyle/>
          <a:p>
            <a:r>
              <a:rPr lang="en-US" sz="2800" b="1" dirty="0"/>
              <a:t>ANTIBIOTICS COMMONLY USED  IN PEDIATRIC PRACTICE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315477"/>
              </p:ext>
            </p:extLst>
          </p:nvPr>
        </p:nvGraphicFramePr>
        <p:xfrm>
          <a:off x="506413" y="1895573"/>
          <a:ext cx="9388701" cy="168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9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242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DRUG (FORMULATIONS)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INDICATIONS (MECHANISM OF ACTION) AND DOSING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040321"/>
              </p:ext>
            </p:extLst>
          </p:nvPr>
        </p:nvGraphicFramePr>
        <p:xfrm>
          <a:off x="0" y="0"/>
          <a:ext cx="12192000" cy="7967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648">
                  <a:extLst>
                    <a:ext uri="{9D8B030D-6E8A-4147-A177-3AD203B41FA5}">
                      <a16:colId xmlns:a16="http://schemas.microsoft.com/office/drawing/2014/main" val="3332201042"/>
                    </a:ext>
                  </a:extLst>
                </a:gridCol>
                <a:gridCol w="7863841">
                  <a:extLst>
                    <a:ext uri="{9D8B030D-6E8A-4147-A177-3AD203B41FA5}">
                      <a16:colId xmlns:a16="http://schemas.microsoft.com/office/drawing/2014/main" val="4207314146"/>
                    </a:ext>
                  </a:extLst>
                </a:gridCol>
                <a:gridCol w="1429511">
                  <a:extLst>
                    <a:ext uri="{9D8B030D-6E8A-4147-A177-3AD203B41FA5}">
                      <a16:colId xmlns:a16="http://schemas.microsoft.com/office/drawing/2014/main" val="400067743"/>
                    </a:ext>
                  </a:extLst>
                </a:gridCol>
              </a:tblGrid>
              <a:tr h="196472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G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Mechanism of action: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active against most gram-positive cocci;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pneumoniae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(resistance is increasing), group 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streptococcus, and some gram-negative bacteria (e.g.,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gonorrhoeae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meningitidis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100,000-250,000 units/kg/24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q4-6h IV or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 (max dose: 400,000 U/kg/24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2-24 million units/24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q4-6h IV or IM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Cautions: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ymbolNew-Medium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-Lactam safety profile (rash,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eosinophilia),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allergy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929497"/>
                  </a:ext>
                </a:extLst>
              </a:tr>
              <a:tr h="1779404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G,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benzathine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Long-acting repository form of penicillin effective 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treatment of infections responsive to persistent, low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concentrations (1-4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e.g</a:t>
                      </a: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group A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streptococcus pharyngitis, rheumatic fever prophylaxis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300,000-1.2 million units/kg q 3-4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IM (max dose: 1.2-2.4 million units/dose)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1.2 million units IM q 3-4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wk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549737"/>
                  </a:ext>
                </a:extLst>
              </a:tr>
              <a:tr h="556023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G, procaine 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Repository form of penicillin </a:t>
                      </a: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providing low penicillin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concentrations for 12 </a:t>
                      </a:r>
                      <a:r>
                        <a:rPr lang="en-US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9026039"/>
                  </a:ext>
                </a:extLst>
              </a:tr>
              <a:tr h="158055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Penicillin 6,3,3 </a:t>
                      </a:r>
                    </a:p>
                    <a:p>
                      <a:pPr marL="45720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Long-acting repository form of penicillin effective in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treatment of infections responsive to persistent, low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concentrations (1-4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), e.g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FCBE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group A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FCBE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FCBE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streptococcus pharyngitis, rheumatic fever prophylaxis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FCBE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&lt;27 kg 1vial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560187"/>
                  </a:ext>
                </a:extLst>
              </a:tr>
              <a:tr h="1906523">
                <a:tc>
                  <a:txBody>
                    <a:bodyPr/>
                    <a:lstStyle/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Penicillin V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Tablet: 125, 250, 500 mg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Suspension: 125 mg/5 mL, 250 mg/5 mL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Preferred oral dosing form of penicillin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Children: 25-50 mg/kg/24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divided q4-8h PO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Adults: 125-500 mg q6-8h PO (max dose: 3 g/24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748073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42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618</TotalTime>
  <Words>3366</Words>
  <Application>Microsoft Office PowerPoint</Application>
  <PresentationFormat>Widescreen</PresentationFormat>
  <Paragraphs>442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SymbolNew-Medium</vt:lpstr>
      <vt:lpstr>Times New Roman</vt:lpstr>
      <vt:lpstr>Trebuchet MS</vt:lpstr>
      <vt:lpstr>Wingdings 3</vt:lpstr>
      <vt:lpstr>Facet</vt:lpstr>
      <vt:lpstr>Antibiotic Therapy  </vt:lpstr>
      <vt:lpstr>PowerPoint Presentation</vt:lpstr>
      <vt:lpstr>PowerPoint Presentation</vt:lpstr>
      <vt:lpstr>PowerPoint Presentation</vt:lpstr>
      <vt:lpstr>AGE- AND RISK-SPECIFIC USE OF  ANTIBIOTICS IN CHILDREN Neonates: </vt:lpstr>
      <vt:lpstr>Older Children </vt:lpstr>
      <vt:lpstr>other pathogens among older children:</vt:lpstr>
      <vt:lpstr>ANTIBIOTICS COMMONLY USED  IN PEDIATRIC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Cephalosporins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Carbapenems </vt:lpstr>
      <vt:lpstr>PowerPoint Presentation</vt:lpstr>
      <vt:lpstr>PowerPoint Presentation</vt:lpstr>
      <vt:lpstr>Glycopeptides </vt:lpstr>
      <vt:lpstr>PowerPoint Presentation</vt:lpstr>
      <vt:lpstr>PowerPoint Presentation</vt:lpstr>
      <vt:lpstr>Aminoglycosides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Dr.Kadivar</dc:creator>
  <cp:lastModifiedBy>Dr.Kadivar</cp:lastModifiedBy>
  <cp:revision>68</cp:revision>
  <dcterms:created xsi:type="dcterms:W3CDTF">2020-06-14T06:23:49Z</dcterms:created>
  <dcterms:modified xsi:type="dcterms:W3CDTF">2020-08-24T06:37:38Z</dcterms:modified>
</cp:coreProperties>
</file>