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69"/>
  </p:notesMasterIdLst>
  <p:sldIdLst>
    <p:sldId id="256" r:id="rId2"/>
    <p:sldId id="330" r:id="rId3"/>
    <p:sldId id="412" r:id="rId4"/>
    <p:sldId id="413" r:id="rId5"/>
    <p:sldId id="442" r:id="rId6"/>
    <p:sldId id="418" r:id="rId7"/>
    <p:sldId id="284" r:id="rId8"/>
    <p:sldId id="322" r:id="rId9"/>
    <p:sldId id="285" r:id="rId10"/>
    <p:sldId id="287" r:id="rId11"/>
    <p:sldId id="314" r:id="rId12"/>
    <p:sldId id="286" r:id="rId13"/>
    <p:sldId id="315" r:id="rId14"/>
    <p:sldId id="444" r:id="rId15"/>
    <p:sldId id="299" r:id="rId16"/>
    <p:sldId id="324" r:id="rId17"/>
    <p:sldId id="397" r:id="rId18"/>
    <p:sldId id="455" r:id="rId19"/>
    <p:sldId id="468" r:id="rId20"/>
    <p:sldId id="469" r:id="rId21"/>
    <p:sldId id="460" r:id="rId22"/>
    <p:sldId id="457" r:id="rId23"/>
    <p:sldId id="458" r:id="rId24"/>
    <p:sldId id="289" r:id="rId25"/>
    <p:sldId id="439" r:id="rId26"/>
    <p:sldId id="269" r:id="rId27"/>
    <p:sldId id="270" r:id="rId28"/>
    <p:sldId id="271" r:id="rId29"/>
    <p:sldId id="400" r:id="rId30"/>
    <p:sldId id="401" r:id="rId31"/>
    <p:sldId id="294" r:id="rId32"/>
    <p:sldId id="295" r:id="rId33"/>
    <p:sldId id="300" r:id="rId34"/>
    <p:sldId id="420" r:id="rId35"/>
    <p:sldId id="301" r:id="rId36"/>
    <p:sldId id="302" r:id="rId37"/>
    <p:sldId id="421" r:id="rId38"/>
    <p:sldId id="306" r:id="rId39"/>
    <p:sldId id="307" r:id="rId40"/>
    <p:sldId id="308" r:id="rId41"/>
    <p:sldId id="309" r:id="rId42"/>
    <p:sldId id="310" r:id="rId43"/>
    <p:sldId id="312" r:id="rId44"/>
    <p:sldId id="282" r:id="rId45"/>
    <p:sldId id="425" r:id="rId46"/>
    <p:sldId id="448" r:id="rId47"/>
    <p:sldId id="451" r:id="rId48"/>
    <p:sldId id="426" r:id="rId49"/>
    <p:sldId id="427" r:id="rId50"/>
    <p:sldId id="452" r:id="rId51"/>
    <p:sldId id="453" r:id="rId52"/>
    <p:sldId id="454" r:id="rId53"/>
    <p:sldId id="435" r:id="rId54"/>
    <p:sldId id="436" r:id="rId55"/>
    <p:sldId id="437" r:id="rId56"/>
    <p:sldId id="438" r:id="rId57"/>
    <p:sldId id="274" r:id="rId58"/>
    <p:sldId id="450" r:id="rId59"/>
    <p:sldId id="461" r:id="rId60"/>
    <p:sldId id="462" r:id="rId61"/>
    <p:sldId id="463" r:id="rId62"/>
    <p:sldId id="445" r:id="rId63"/>
    <p:sldId id="430" r:id="rId64"/>
    <p:sldId id="467" r:id="rId65"/>
    <p:sldId id="446" r:id="rId66"/>
    <p:sldId id="464" r:id="rId67"/>
    <p:sldId id="465"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C6431-EC24-4909-BE6D-E393A2833B3C}"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E3512-67ED-48F8-8CCE-06F6E1AFBD5E}" type="slidenum">
              <a:rPr lang="en-US" smtClean="0"/>
              <a:t>‹#›</a:t>
            </a:fld>
            <a:endParaRPr lang="en-US"/>
          </a:p>
        </p:txBody>
      </p:sp>
    </p:spTree>
    <p:extLst>
      <p:ext uri="{BB962C8B-B14F-4D97-AF65-F5344CB8AC3E}">
        <p14:creationId xmlns:p14="http://schemas.microsoft.com/office/powerpoint/2010/main" val="350509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lgn="l" rtl="0">
              <a:defRPr/>
            </a:pPr>
            <a:r>
              <a:rPr lang="en-US" sz="2800" dirty="0"/>
              <a:t>Mouth and nose - generally all structures are smaller and more easily obstructed than in adults.</a:t>
            </a:r>
          </a:p>
          <a:p>
            <a:pPr algn="l" rtl="0">
              <a:defRPr/>
            </a:pPr>
            <a:r>
              <a:rPr lang="en-US" sz="2800" dirty="0"/>
              <a:t>Pharynx - infant’s and children’s tongues take up proportionally more space in the mouth than adults.</a:t>
            </a:r>
          </a:p>
          <a:p>
            <a:pPr algn="l" rtl="0">
              <a:defRPr/>
            </a:pPr>
            <a:r>
              <a:rPr lang="en-US" sz="2800" dirty="0"/>
              <a:t>Trachea - (windpipe) </a:t>
            </a:r>
          </a:p>
          <a:p>
            <a:pPr lvl="1" algn="l" rtl="0">
              <a:defRPr/>
            </a:pPr>
            <a:r>
              <a:rPr lang="en-US" sz="2400" dirty="0"/>
              <a:t>Infants and children have narrower tracheas that are obstructed more easily by swelling.</a:t>
            </a:r>
          </a:p>
          <a:p>
            <a:pPr lvl="1" algn="l" rtl="0">
              <a:defRPr/>
            </a:pPr>
            <a:r>
              <a:rPr lang="en-US" sz="2400" dirty="0"/>
              <a:t>Trachea is softer and more flexible in infants and children</a:t>
            </a:r>
          </a:p>
          <a:p>
            <a:pPr lvl="1" algn="l" rtl="0">
              <a:defRPr/>
            </a:pPr>
            <a:endParaRPr lang="en-US" sz="2400" dirty="0"/>
          </a:p>
          <a:p>
            <a:pPr lvl="1" algn="l" rtl="0">
              <a:defRPr/>
            </a:pPr>
            <a:r>
              <a:rPr lang="en-US" sz="2400" dirty="0" err="1"/>
              <a:t>Cricoid</a:t>
            </a:r>
            <a:r>
              <a:rPr lang="en-US" sz="2400" dirty="0"/>
              <a:t> cartilage - like other cartilage in the infant and child, the </a:t>
            </a:r>
            <a:r>
              <a:rPr lang="en-US" sz="2400" dirty="0" err="1"/>
              <a:t>cricoid</a:t>
            </a:r>
            <a:r>
              <a:rPr lang="en-US" sz="2400" dirty="0"/>
              <a:t> cartilage is less developed and less rigid. It is the narrowest part of the infant’s or child’s airway</a:t>
            </a:r>
          </a:p>
        </p:txBody>
      </p:sp>
      <p:sp>
        <p:nvSpPr>
          <p:cNvPr id="69636" name="Slide Number Placeholder 3"/>
          <p:cNvSpPr>
            <a:spLocks noGrp="1"/>
          </p:cNvSpPr>
          <p:nvPr>
            <p:ph type="sldNum" sz="quarter" idx="5"/>
          </p:nvPr>
        </p:nvSpPr>
        <p:spPr>
          <a:noFill/>
        </p:spPr>
        <p:txBody>
          <a:bodyPr/>
          <a:lstStyle/>
          <a:p>
            <a:fld id="{A2049418-A597-42C4-B11A-D5116335998E}" type="slidenum">
              <a:rPr lang="en-GB" smtClean="0">
                <a:latin typeface="Arial" pitchFamily="34" charset="0"/>
                <a:cs typeface="Arial" pitchFamily="34" charset="0"/>
              </a:rPr>
              <a:pPr/>
              <a:t>3</a:t>
            </a:fld>
            <a:endParaRPr lang="en-GB">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43A4D-45D6-4380-8159-146008439A42}" type="slidenum">
              <a:rPr lang="en-US" smtClean="0"/>
              <a:pPr/>
              <a:t>4</a:t>
            </a:fld>
            <a:endParaRPr lang="en-US"/>
          </a:p>
        </p:txBody>
      </p:sp>
    </p:spTree>
    <p:extLst>
      <p:ext uri="{BB962C8B-B14F-4D97-AF65-F5344CB8AC3E}">
        <p14:creationId xmlns:p14="http://schemas.microsoft.com/office/powerpoint/2010/main" val="127179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r>
              <a:rPr lang="en-US" b="1">
                <a:latin typeface="Arial" pitchFamily="34" charset="0"/>
                <a:cs typeface="Arial" pitchFamily="34" charset="0"/>
              </a:rPr>
              <a:t>Radiology studies have shown that head extension is the most important single maneuver for maintaining space between the pharyngeal soft tissues,,, Head extension stretches the anterior neck structures and moves the hyoid bone and attached structures anteriorly,,, In patients with an unstable cervical spine, head extension should be used only if all other airway maneuvers fail to overcome the airway obstruction</a:t>
            </a:r>
            <a:endParaRPr lang="en-US">
              <a:latin typeface="Arial" pitchFamily="34" charset="0"/>
              <a:cs typeface="Arial" pitchFamily="34" charset="0"/>
            </a:endParaRPr>
          </a:p>
          <a:p>
            <a:pPr eaLnBrk="1" hangingPunct="1">
              <a:spcBef>
                <a:spcPct val="0"/>
              </a:spcBef>
            </a:pPr>
            <a:endParaRPr lang="en-US">
              <a:latin typeface="Arial" pitchFamily="34" charset="0"/>
              <a:cs typeface="Arial" pitchFamily="34" charset="0"/>
            </a:endParaRPr>
          </a:p>
        </p:txBody>
      </p:sp>
      <p:sp>
        <p:nvSpPr>
          <p:cNvPr id="73732" name="Slide Number Placeholder 3"/>
          <p:cNvSpPr>
            <a:spLocks noGrp="1"/>
          </p:cNvSpPr>
          <p:nvPr>
            <p:ph type="sldNum" sz="quarter" idx="5"/>
          </p:nvPr>
        </p:nvSpPr>
        <p:spPr>
          <a:noFill/>
        </p:spPr>
        <p:txBody>
          <a:bodyPr/>
          <a:lstStyle/>
          <a:p>
            <a:fld id="{209B996E-F42C-4464-90C7-90E09A8928BB}" type="slidenum">
              <a:rPr lang="en-US" smtClean="0">
                <a:latin typeface="Arial" pitchFamily="34" charset="0"/>
                <a:cs typeface="Arial" pitchFamily="34" charset="0"/>
              </a:rPr>
              <a:pPr/>
              <a:t>17</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C43AA-7047-44B4-B064-44850FB5E32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DAFA0-0924-4DD2-9617-266DA7C644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7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43AA-7047-44B4-B064-44850FB5E32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339637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43AA-7047-44B4-B064-44850FB5E32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387369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43AA-7047-44B4-B064-44850FB5E32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40644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CC43AA-7047-44B4-B064-44850FB5E32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DAFA0-0924-4DD2-9617-266DA7C644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51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CC43AA-7047-44B4-B064-44850FB5E320}"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208905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C43AA-7047-44B4-B064-44850FB5E320}"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243549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CC43AA-7047-44B4-B064-44850FB5E320}"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37992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2CC43AA-7047-44B4-B064-44850FB5E320}" type="datetimeFigureOut">
              <a:rPr lang="en-US" smtClean="0"/>
              <a:t>10/29/2020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233499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2CC43AA-7047-44B4-B064-44850FB5E320}" type="datetimeFigureOut">
              <a:rPr lang="en-US" smtClean="0"/>
              <a:t>10/29/2020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FDAFA0-0924-4DD2-9617-266DA7C644B7}" type="slidenum">
              <a:rPr lang="en-US" smtClean="0"/>
              <a:t>‹#›</a:t>
            </a:fld>
            <a:endParaRPr lang="en-US"/>
          </a:p>
        </p:txBody>
      </p:sp>
    </p:spTree>
    <p:extLst>
      <p:ext uri="{BB962C8B-B14F-4D97-AF65-F5344CB8AC3E}">
        <p14:creationId xmlns:p14="http://schemas.microsoft.com/office/powerpoint/2010/main" val="1356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CC43AA-7047-44B4-B064-44850FB5E320}"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DAFA0-0924-4DD2-9617-266DA7C644B7}" type="slidenum">
              <a:rPr lang="en-US" smtClean="0"/>
              <a:t>‹#›</a:t>
            </a:fld>
            <a:endParaRPr lang="en-US"/>
          </a:p>
        </p:txBody>
      </p:sp>
    </p:spTree>
    <p:extLst>
      <p:ext uri="{BB962C8B-B14F-4D97-AF65-F5344CB8AC3E}">
        <p14:creationId xmlns:p14="http://schemas.microsoft.com/office/powerpoint/2010/main" val="26597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2CC43AA-7047-44B4-B064-44850FB5E320}" type="datetimeFigureOut">
              <a:rPr lang="en-US" smtClean="0"/>
              <a:t>10/29/2020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FDAFA0-0924-4DD2-9617-266DA7C644B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12330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holami\Downloads\pediatric-airway-evaluation-management-1-638.jpg"/>
          <p:cNvPicPr>
            <a:picLocks noChangeAspect="1" noChangeArrowheads="1"/>
          </p:cNvPicPr>
          <p:nvPr/>
        </p:nvPicPr>
        <p:blipFill rotWithShape="1">
          <a:blip r:embed="rId2">
            <a:extLst>
              <a:ext uri="{28A0092B-C50C-407E-A947-70E740481C1C}">
                <a14:useLocalDpi xmlns:a14="http://schemas.microsoft.com/office/drawing/2010/main" val="0"/>
              </a:ext>
            </a:extLst>
          </a:blip>
          <a:srcRect l="4365" t="36663" r="6413" b="5752"/>
          <a:stretch/>
        </p:blipFill>
        <p:spPr bwMode="auto">
          <a:xfrm>
            <a:off x="167425" y="193184"/>
            <a:ext cx="11925838" cy="5778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DB72D07-8FB3-4D39-8A6E-268E474B7C93}"/>
              </a:ext>
            </a:extLst>
          </p:cNvPr>
          <p:cNvSpPr>
            <a:spLocks noGrp="1"/>
          </p:cNvSpPr>
          <p:nvPr>
            <p:ph type="ctrTitle"/>
          </p:nvPr>
        </p:nvSpPr>
        <p:spPr>
          <a:xfrm>
            <a:off x="1097280" y="2939604"/>
            <a:ext cx="10995983" cy="1810512"/>
          </a:xfrm>
        </p:spPr>
        <p:txBody>
          <a:bodyPr>
            <a:normAutofit/>
          </a:bodyPr>
          <a:lstStyle/>
          <a:p>
            <a:r>
              <a:rPr lang="en-US" sz="6600" b="1" dirty="0" smtClean="0"/>
              <a:t>Pediatric Airway </a:t>
            </a:r>
            <a:r>
              <a:rPr lang="en-US" sz="6600" b="1" dirty="0"/>
              <a:t>M</a:t>
            </a:r>
            <a:r>
              <a:rPr lang="en-US" sz="6600" b="1" dirty="0" smtClean="0"/>
              <a:t>anagement</a:t>
            </a:r>
            <a:endParaRPr lang="en-US" sz="6600" b="1" dirty="0"/>
          </a:p>
        </p:txBody>
      </p:sp>
      <p:sp>
        <p:nvSpPr>
          <p:cNvPr id="3" name="Subtitle 2">
            <a:extLst>
              <a:ext uri="{FF2B5EF4-FFF2-40B4-BE49-F238E27FC236}">
                <a16:creationId xmlns:a16="http://schemas.microsoft.com/office/drawing/2014/main" xmlns="" id="{1D25A264-EBD3-4105-8406-02088CF989A0}"/>
              </a:ext>
            </a:extLst>
          </p:cNvPr>
          <p:cNvSpPr>
            <a:spLocks noGrp="1"/>
          </p:cNvSpPr>
          <p:nvPr>
            <p:ph type="subTitle" idx="1"/>
          </p:nvPr>
        </p:nvSpPr>
        <p:spPr>
          <a:xfrm>
            <a:off x="-136338" y="4816229"/>
            <a:ext cx="10058400" cy="1143000"/>
          </a:xfrm>
        </p:spPr>
        <p:txBody>
          <a:bodyPr>
            <a:normAutofit fontScale="85000" lnSpcReduction="20000"/>
          </a:bodyPr>
          <a:lstStyle/>
          <a:p>
            <a:pPr algn="r"/>
            <a:r>
              <a:rPr lang="en-US" b="1" dirty="0" smtClean="0">
                <a:solidFill>
                  <a:schemeClr val="tx1"/>
                </a:solidFill>
              </a:rPr>
              <a:t>Presented By:</a:t>
            </a:r>
          </a:p>
          <a:p>
            <a:pPr algn="r"/>
            <a:r>
              <a:rPr lang="en-US" b="1" dirty="0" smtClean="0">
                <a:solidFill>
                  <a:schemeClr val="tx1"/>
                </a:solidFill>
              </a:rPr>
              <a:t>Dr. N. </a:t>
            </a:r>
            <a:r>
              <a:rPr lang="en-US" b="1" dirty="0" err="1" smtClean="0">
                <a:solidFill>
                  <a:schemeClr val="tx1"/>
                </a:solidFill>
              </a:rPr>
              <a:t>Abootalebi</a:t>
            </a:r>
            <a:endParaRPr lang="en-US" b="1" dirty="0" smtClean="0">
              <a:solidFill>
                <a:schemeClr val="tx1"/>
              </a:solidFill>
            </a:endParaRPr>
          </a:p>
          <a:p>
            <a:pPr algn="r"/>
            <a:r>
              <a:rPr lang="en-US" b="1" dirty="0" smtClean="0">
                <a:solidFill>
                  <a:schemeClr val="tx1"/>
                </a:solidFill>
              </a:rPr>
              <a:t>Pediatrician, Pediatric Intensivist</a:t>
            </a:r>
            <a:endParaRPr lang="en-US" b="1" dirty="0">
              <a:solidFill>
                <a:schemeClr val="tx1"/>
              </a:solidFill>
            </a:endParaRPr>
          </a:p>
        </p:txBody>
      </p:sp>
      <p:pic>
        <p:nvPicPr>
          <p:cNvPr id="1027" name="Picture 3" descr="C:\Users\gholami\Downloads\SUM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6173" y="193138"/>
            <a:ext cx="1283751" cy="1283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3505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79FC6-9B7E-4AD3-8525-1113462232C3}"/>
              </a:ext>
            </a:extLst>
          </p:cNvPr>
          <p:cNvSpPr>
            <a:spLocks noGrp="1"/>
          </p:cNvSpPr>
          <p:nvPr>
            <p:ph type="title"/>
          </p:nvPr>
        </p:nvSpPr>
        <p:spPr/>
        <p:txBody>
          <a:bodyPr>
            <a:normAutofit/>
          </a:bodyPr>
          <a:lstStyle/>
          <a:p>
            <a:r>
              <a:rPr lang="en-US" b="1" dirty="0"/>
              <a:t>Airway Evaluation Physical Exam</a:t>
            </a:r>
          </a:p>
        </p:txBody>
      </p:sp>
      <p:sp>
        <p:nvSpPr>
          <p:cNvPr id="3" name="Content Placeholder 2">
            <a:extLst>
              <a:ext uri="{FF2B5EF4-FFF2-40B4-BE49-F238E27FC236}">
                <a16:creationId xmlns:a16="http://schemas.microsoft.com/office/drawing/2014/main" xmlns="" id="{E32B478F-E165-4688-98E4-13B8889F1F35}"/>
              </a:ext>
            </a:extLst>
          </p:cNvPr>
          <p:cNvSpPr>
            <a:spLocks noGrp="1"/>
          </p:cNvSpPr>
          <p:nvPr>
            <p:ph idx="1"/>
          </p:nvPr>
        </p:nvSpPr>
        <p:spPr/>
        <p:txBody>
          <a:bodyPr numCol="3">
            <a:normAutofit/>
          </a:bodyPr>
          <a:lstStyle/>
          <a:p>
            <a:pPr>
              <a:buFont typeface="Arial" panose="020B0604020202020204" pitchFamily="34" charset="0"/>
              <a:buChar char="•"/>
            </a:pPr>
            <a:r>
              <a:rPr lang="en-US" sz="2400" dirty="0"/>
              <a:t>Facial expression</a:t>
            </a:r>
          </a:p>
          <a:p>
            <a:pPr>
              <a:buFont typeface="Arial" panose="020B0604020202020204" pitchFamily="34" charset="0"/>
              <a:buChar char="•"/>
            </a:pPr>
            <a:r>
              <a:rPr lang="en-US" sz="2400" dirty="0"/>
              <a:t>Nasal flaring</a:t>
            </a:r>
          </a:p>
          <a:p>
            <a:pPr>
              <a:buFont typeface="Arial" panose="020B0604020202020204" pitchFamily="34" charset="0"/>
              <a:buChar char="•"/>
            </a:pPr>
            <a:r>
              <a:rPr lang="en-US" sz="2400" dirty="0"/>
              <a:t>Mouth breathing</a:t>
            </a:r>
          </a:p>
          <a:p>
            <a:pPr>
              <a:buFont typeface="Arial" panose="020B0604020202020204" pitchFamily="34" charset="0"/>
              <a:buChar char="•"/>
            </a:pPr>
            <a:r>
              <a:rPr lang="en-US" sz="2400" dirty="0"/>
              <a:t>Drooling</a:t>
            </a:r>
          </a:p>
          <a:p>
            <a:pPr>
              <a:buFont typeface="Arial" panose="020B0604020202020204" pitchFamily="34" charset="0"/>
              <a:buChar char="•"/>
            </a:pPr>
            <a:r>
              <a:rPr lang="en-US" sz="2400" dirty="0" smtClean="0"/>
              <a:t>Retraction </a:t>
            </a:r>
          </a:p>
          <a:p>
            <a:pPr lvl="1"/>
            <a:r>
              <a:rPr lang="en-US" sz="2200" dirty="0" smtClean="0"/>
              <a:t>suprasternal</a:t>
            </a:r>
            <a:r>
              <a:rPr lang="en-US" sz="2200" dirty="0"/>
              <a:t>, </a:t>
            </a:r>
            <a:r>
              <a:rPr lang="en-US" sz="2200" dirty="0" smtClean="0"/>
              <a:t>intercostal or subcostal</a:t>
            </a:r>
            <a:endParaRPr lang="en-US" sz="2200" dirty="0"/>
          </a:p>
          <a:p>
            <a:pPr>
              <a:buFont typeface="Arial" panose="020B0604020202020204" pitchFamily="34" charset="0"/>
              <a:buChar char="•"/>
            </a:pPr>
            <a:r>
              <a:rPr lang="en-US" sz="2400" dirty="0"/>
              <a:t>Respiratory rate</a:t>
            </a:r>
          </a:p>
          <a:p>
            <a:pPr>
              <a:buFont typeface="Arial" panose="020B0604020202020204" pitchFamily="34" charset="0"/>
              <a:buChar char="•"/>
            </a:pPr>
            <a:r>
              <a:rPr lang="en-US" sz="2400" dirty="0"/>
              <a:t>Voice change</a:t>
            </a:r>
          </a:p>
          <a:p>
            <a:pPr>
              <a:buFont typeface="Arial" panose="020B0604020202020204" pitchFamily="34" charset="0"/>
              <a:buChar char="•"/>
            </a:pPr>
            <a:r>
              <a:rPr lang="en-US" sz="2400" dirty="0"/>
              <a:t>Color of mucous </a:t>
            </a:r>
            <a:r>
              <a:rPr lang="en-US" sz="2400" dirty="0" smtClean="0"/>
              <a:t>membranes</a:t>
            </a:r>
            <a:endParaRPr lang="en-US" sz="2400" dirty="0"/>
          </a:p>
          <a:p>
            <a:pPr>
              <a:buFont typeface="Arial" panose="020B0604020202020204" pitchFamily="34" charset="0"/>
              <a:buChar char="•"/>
            </a:pPr>
            <a:r>
              <a:rPr lang="en-US" sz="2400" dirty="0"/>
              <a:t>Size of </a:t>
            </a:r>
            <a:r>
              <a:rPr lang="en-US" sz="2400" dirty="0" smtClean="0"/>
              <a:t>mouth</a:t>
            </a:r>
          </a:p>
          <a:p>
            <a:pPr>
              <a:buFont typeface="Arial" panose="020B0604020202020204" pitchFamily="34" charset="0"/>
              <a:buChar char="•"/>
            </a:pPr>
            <a:r>
              <a:rPr lang="en-US" sz="2400" dirty="0"/>
              <a:t>Loose/missing  teeth</a:t>
            </a:r>
            <a:endParaRPr lang="en-US" sz="2200" dirty="0"/>
          </a:p>
          <a:p>
            <a:pPr>
              <a:buFont typeface="Arial" panose="020B0604020202020204" pitchFamily="34" charset="0"/>
              <a:buChar char="•"/>
            </a:pPr>
            <a:r>
              <a:rPr lang="en-US" sz="2400" dirty="0"/>
              <a:t>Baseline O2 saturation</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3616012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19FE1-1675-4827-8329-2870A887BA96}"/>
              </a:ext>
            </a:extLst>
          </p:cNvPr>
          <p:cNvSpPr>
            <a:spLocks noGrp="1"/>
          </p:cNvSpPr>
          <p:nvPr>
            <p:ph type="title"/>
          </p:nvPr>
        </p:nvSpPr>
        <p:spPr/>
        <p:txBody>
          <a:bodyPr/>
          <a:lstStyle/>
          <a:p>
            <a:r>
              <a:rPr lang="en-US" b="1" dirty="0"/>
              <a:t>Monitoring respiratory function</a:t>
            </a:r>
          </a:p>
        </p:txBody>
      </p:sp>
      <p:sp>
        <p:nvSpPr>
          <p:cNvPr id="3" name="Content Placeholder 2">
            <a:extLst>
              <a:ext uri="{FF2B5EF4-FFF2-40B4-BE49-F238E27FC236}">
                <a16:creationId xmlns:a16="http://schemas.microsoft.com/office/drawing/2014/main" xmlns="" id="{6B2464AC-CAC1-42C0-81F5-2B7742ABD71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sz="2400" b="1" dirty="0" smtClean="0"/>
              <a:t>Longitudinal </a:t>
            </a:r>
            <a:r>
              <a:rPr lang="en-US" sz="2400" b="1" dirty="0"/>
              <a:t>physical </a:t>
            </a:r>
            <a:r>
              <a:rPr lang="en-US" sz="2400" b="1" dirty="0" smtClean="0"/>
              <a:t>assessment</a:t>
            </a:r>
            <a:endParaRPr lang="en-US" sz="2400" dirty="0"/>
          </a:p>
          <a:p>
            <a:pPr>
              <a:buFont typeface="Arial" panose="020B0604020202020204" pitchFamily="34" charset="0"/>
              <a:buChar char="•"/>
            </a:pPr>
            <a:r>
              <a:rPr lang="en-US" sz="2400" b="1" dirty="0" smtClean="0"/>
              <a:t>Arterial </a:t>
            </a:r>
            <a:r>
              <a:rPr lang="en-US" sz="2400" b="1" dirty="0"/>
              <a:t>blood gas</a:t>
            </a:r>
          </a:p>
          <a:p>
            <a:pPr lvl="1"/>
            <a:r>
              <a:rPr lang="en-US" sz="2000" dirty="0"/>
              <a:t>Hypoventilation</a:t>
            </a:r>
          </a:p>
          <a:p>
            <a:pPr lvl="1"/>
            <a:r>
              <a:rPr lang="en-US" sz="2000" dirty="0"/>
              <a:t>H</a:t>
            </a:r>
            <a:r>
              <a:rPr lang="en-US" sz="2000" dirty="0" smtClean="0"/>
              <a:t>yperventilation</a:t>
            </a:r>
            <a:endParaRPr lang="en-US" sz="2000" dirty="0"/>
          </a:p>
          <a:p>
            <a:pPr lvl="1"/>
            <a:r>
              <a:rPr lang="en-US" sz="2000" dirty="0"/>
              <a:t>Metabolic </a:t>
            </a:r>
            <a:r>
              <a:rPr lang="en-US" sz="2000" dirty="0" smtClean="0"/>
              <a:t>acidosis</a:t>
            </a:r>
            <a:endParaRPr lang="en-US" sz="2000" dirty="0"/>
          </a:p>
          <a:p>
            <a:pPr>
              <a:buFont typeface="Arial" panose="020B0604020202020204" pitchFamily="34" charset="0"/>
              <a:buChar char="•"/>
            </a:pPr>
            <a:r>
              <a:rPr lang="en-US" sz="2400" b="1" dirty="0"/>
              <a:t>Pulse </a:t>
            </a:r>
            <a:r>
              <a:rPr lang="en-US" sz="2400" b="1" dirty="0" smtClean="0"/>
              <a:t>oximetry</a:t>
            </a:r>
          </a:p>
          <a:p>
            <a:pPr>
              <a:buFont typeface="Arial" panose="020B0604020202020204" pitchFamily="34" charset="0"/>
              <a:buChar char="•"/>
            </a:pPr>
            <a:r>
              <a:rPr lang="en-US" sz="2400" b="1" dirty="0"/>
              <a:t>Exhaled carbon </a:t>
            </a:r>
            <a:r>
              <a:rPr lang="en-US" sz="2400" b="1" dirty="0" err="1"/>
              <a:t>dioxid</a:t>
            </a:r>
            <a:r>
              <a:rPr lang="en-US" sz="2400" b="1" dirty="0"/>
              <a:t> </a:t>
            </a:r>
            <a:endParaRPr lang="en-US" sz="2400" dirty="0"/>
          </a:p>
          <a:p>
            <a:r>
              <a:rPr lang="en-US" sz="2400" dirty="0"/>
              <a:t>dependent on 3 variables:</a:t>
            </a:r>
          </a:p>
          <a:p>
            <a:pPr lvl="1"/>
            <a:r>
              <a:rPr lang="en-US" sz="2000" dirty="0"/>
              <a:t>CO2 production</a:t>
            </a:r>
          </a:p>
          <a:p>
            <a:pPr lvl="1"/>
            <a:r>
              <a:rPr lang="en-US" sz="2000" dirty="0"/>
              <a:t>Delivery of blood to lungs &amp; the lungs ability to exchange gas</a:t>
            </a:r>
          </a:p>
          <a:p>
            <a:pPr lvl="1"/>
            <a:r>
              <a:rPr lang="en-US" sz="2000" dirty="0"/>
              <a:t>Alveolar ventilation</a:t>
            </a:r>
          </a:p>
          <a:p>
            <a:pPr>
              <a:buFont typeface="Arial" panose="020B0604020202020204" pitchFamily="34" charset="0"/>
              <a:buChar char="•"/>
            </a:pPr>
            <a:endParaRPr lang="en-US" sz="2400" b="1" dirty="0"/>
          </a:p>
          <a:p>
            <a:endParaRPr lang="en-US" sz="2400" b="1"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17784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FF07D-DD2E-43B7-8223-4FBB9EEC8BCA}"/>
              </a:ext>
            </a:extLst>
          </p:cNvPr>
          <p:cNvSpPr>
            <a:spLocks noGrp="1"/>
          </p:cNvSpPr>
          <p:nvPr>
            <p:ph type="title"/>
          </p:nvPr>
        </p:nvSpPr>
        <p:spPr/>
        <p:txBody>
          <a:bodyPr>
            <a:normAutofit/>
          </a:bodyPr>
          <a:lstStyle/>
          <a:p>
            <a:r>
              <a:rPr lang="en-US" b="1" dirty="0"/>
              <a:t>Signs of Impending Respiratory Failure</a:t>
            </a:r>
          </a:p>
        </p:txBody>
      </p:sp>
      <p:sp>
        <p:nvSpPr>
          <p:cNvPr id="3" name="Content Placeholder 2">
            <a:extLst>
              <a:ext uri="{FF2B5EF4-FFF2-40B4-BE49-F238E27FC236}">
                <a16:creationId xmlns:a16="http://schemas.microsoft.com/office/drawing/2014/main" xmlns="" id="{016D8103-011F-4D24-A358-1E910D28B651}"/>
              </a:ext>
            </a:extLst>
          </p:cNvPr>
          <p:cNvSpPr>
            <a:spLocks noGrp="1"/>
          </p:cNvSpPr>
          <p:nvPr>
            <p:ph idx="1"/>
          </p:nvPr>
        </p:nvSpPr>
        <p:spPr/>
        <p:txBody>
          <a:bodyPr numCol="2">
            <a:normAutofit/>
          </a:bodyPr>
          <a:lstStyle/>
          <a:p>
            <a:pPr>
              <a:buFont typeface="Arial" panose="020B0604020202020204" pitchFamily="34" charset="0"/>
              <a:buChar char="•"/>
            </a:pPr>
            <a:r>
              <a:rPr lang="en-US" sz="2400" dirty="0"/>
              <a:t>Increase work of breathing</a:t>
            </a:r>
          </a:p>
          <a:p>
            <a:pPr>
              <a:buFont typeface="Arial" panose="020B0604020202020204" pitchFamily="34" charset="0"/>
              <a:buChar char="•"/>
            </a:pPr>
            <a:r>
              <a:rPr lang="en-US" sz="2400" dirty="0"/>
              <a:t>Tachypnea/tachycardia</a:t>
            </a:r>
          </a:p>
          <a:p>
            <a:pPr>
              <a:buFont typeface="Arial" panose="020B0604020202020204" pitchFamily="34" charset="0"/>
              <a:buChar char="•"/>
            </a:pPr>
            <a:r>
              <a:rPr lang="en-US" sz="2400" dirty="0"/>
              <a:t>Nasal flaring</a:t>
            </a:r>
          </a:p>
          <a:p>
            <a:pPr>
              <a:buFont typeface="Arial" panose="020B0604020202020204" pitchFamily="34" charset="0"/>
              <a:buChar char="•"/>
            </a:pPr>
            <a:r>
              <a:rPr lang="en-US" sz="2400" dirty="0"/>
              <a:t> Drooling</a:t>
            </a:r>
          </a:p>
          <a:p>
            <a:pPr>
              <a:buFont typeface="Arial" panose="020B0604020202020204" pitchFamily="34" charset="0"/>
              <a:buChar char="•"/>
            </a:pPr>
            <a:r>
              <a:rPr lang="en-US" sz="2400" dirty="0"/>
              <a:t> Grunting</a:t>
            </a:r>
          </a:p>
          <a:p>
            <a:pPr>
              <a:buFont typeface="Arial" panose="020B0604020202020204" pitchFamily="34" charset="0"/>
              <a:buChar char="•"/>
            </a:pPr>
            <a:r>
              <a:rPr lang="en-US" sz="2400" dirty="0"/>
              <a:t> Wheezing</a:t>
            </a:r>
          </a:p>
          <a:p>
            <a:pPr>
              <a:buFont typeface="Arial" panose="020B0604020202020204" pitchFamily="34" charset="0"/>
              <a:buChar char="•"/>
            </a:pPr>
            <a:r>
              <a:rPr lang="en-US" sz="2400" dirty="0"/>
              <a:t> </a:t>
            </a:r>
            <a:r>
              <a:rPr lang="en-US" sz="2400" dirty="0" smtClean="0"/>
              <a:t>Stridor</a:t>
            </a:r>
          </a:p>
          <a:p>
            <a:pPr marL="0" indent="0">
              <a:buNone/>
            </a:pPr>
            <a:endParaRPr lang="en-US" sz="2400" dirty="0" smtClean="0"/>
          </a:p>
          <a:p>
            <a:pPr>
              <a:buFont typeface="Arial" panose="020B0604020202020204" pitchFamily="34" charset="0"/>
              <a:buChar char="•"/>
            </a:pPr>
            <a:r>
              <a:rPr lang="en-US" sz="2400" dirty="0" smtClean="0"/>
              <a:t> </a:t>
            </a:r>
            <a:r>
              <a:rPr lang="en-US" sz="2400" dirty="0"/>
              <a:t>Use of accessory muscles/retraction </a:t>
            </a:r>
          </a:p>
          <a:p>
            <a:pPr>
              <a:buFont typeface="Arial" panose="020B0604020202020204" pitchFamily="34" charset="0"/>
              <a:buChar char="•"/>
            </a:pPr>
            <a:r>
              <a:rPr lang="en-US" sz="2400" dirty="0"/>
              <a:t> Cyanosis despite O2</a:t>
            </a:r>
          </a:p>
          <a:p>
            <a:pPr>
              <a:buFont typeface="Arial" panose="020B0604020202020204" pitchFamily="34" charset="0"/>
              <a:buChar char="•"/>
            </a:pPr>
            <a:r>
              <a:rPr lang="en-US" sz="2400" dirty="0"/>
              <a:t> Irregular breathing/apnea</a:t>
            </a:r>
          </a:p>
          <a:p>
            <a:pPr>
              <a:buFont typeface="Arial" panose="020B0604020202020204" pitchFamily="34" charset="0"/>
              <a:buChar char="•"/>
            </a:pPr>
            <a:r>
              <a:rPr lang="en-US" sz="2400" dirty="0"/>
              <a:t> Altered consciousness/agitation</a:t>
            </a:r>
          </a:p>
          <a:p>
            <a:pPr>
              <a:buFont typeface="Arial" panose="020B0604020202020204" pitchFamily="34" charset="0"/>
              <a:buChar char="•"/>
            </a:pPr>
            <a:r>
              <a:rPr lang="en-US" sz="2400" dirty="0"/>
              <a:t> Inability to lie down</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226620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1DAF1-A29D-469A-ACCA-82C5DE55D28D}"/>
              </a:ext>
            </a:extLst>
          </p:cNvPr>
          <p:cNvSpPr>
            <a:spLocks noGrp="1"/>
          </p:cNvSpPr>
          <p:nvPr>
            <p:ph type="title"/>
          </p:nvPr>
        </p:nvSpPr>
        <p:spPr/>
        <p:txBody>
          <a:bodyPr/>
          <a:lstStyle/>
          <a:p>
            <a:r>
              <a:rPr lang="en-US" b="1" dirty="0"/>
              <a:t>Indications for definite airway </a:t>
            </a:r>
          </a:p>
        </p:txBody>
      </p:sp>
      <p:sp>
        <p:nvSpPr>
          <p:cNvPr id="3" name="Content Placeholder 2">
            <a:extLst>
              <a:ext uri="{FF2B5EF4-FFF2-40B4-BE49-F238E27FC236}">
                <a16:creationId xmlns:a16="http://schemas.microsoft.com/office/drawing/2014/main" xmlns="" id="{9153D0F4-5824-429A-8F8E-CC1BCE058CB0}"/>
              </a:ext>
            </a:extLst>
          </p:cNvPr>
          <p:cNvSpPr>
            <a:spLocks noGrp="1"/>
          </p:cNvSpPr>
          <p:nvPr>
            <p:ph idx="1"/>
          </p:nvPr>
        </p:nvSpPr>
        <p:spPr/>
        <p:txBody>
          <a:bodyPr numCol="2">
            <a:normAutofit/>
          </a:bodyPr>
          <a:lstStyle/>
          <a:p>
            <a:pPr>
              <a:buFont typeface="Arial" panose="020B0604020202020204" pitchFamily="34" charset="0"/>
              <a:buChar char="•"/>
            </a:pPr>
            <a:r>
              <a:rPr lang="en-US" sz="2400" b="1" dirty="0"/>
              <a:t>Inadequate oxygenation</a:t>
            </a:r>
          </a:p>
          <a:p>
            <a:pPr lvl="1"/>
            <a:r>
              <a:rPr lang="en-US" sz="2000" dirty="0"/>
              <a:t>Low </a:t>
            </a:r>
            <a:r>
              <a:rPr lang="en-US" sz="2000" dirty="0" smtClean="0"/>
              <a:t>O2, &lt;60</a:t>
            </a:r>
            <a:endParaRPr lang="en-US" sz="2000" dirty="0"/>
          </a:p>
          <a:p>
            <a:pPr lvl="1"/>
            <a:endParaRPr lang="en-US" dirty="0"/>
          </a:p>
          <a:p>
            <a:pPr>
              <a:buFont typeface="Arial" panose="020B0604020202020204" pitchFamily="34" charset="0"/>
              <a:buChar char="•"/>
            </a:pPr>
            <a:r>
              <a:rPr lang="en-US" sz="2400" b="1" dirty="0" smtClean="0"/>
              <a:t>Inadequate </a:t>
            </a:r>
            <a:r>
              <a:rPr lang="en-US" sz="2400" b="1" dirty="0"/>
              <a:t>ventilation</a:t>
            </a:r>
          </a:p>
          <a:p>
            <a:pPr lvl="1"/>
            <a:r>
              <a:rPr lang="en-US" sz="2000" dirty="0"/>
              <a:t>High </a:t>
            </a:r>
            <a:r>
              <a:rPr lang="en-US" sz="2000" dirty="0" smtClean="0"/>
              <a:t>CO2, &gt;50</a:t>
            </a:r>
            <a:endParaRPr lang="en-US" dirty="0"/>
          </a:p>
          <a:p>
            <a:pPr lvl="1"/>
            <a:endParaRPr lang="en-US" dirty="0"/>
          </a:p>
          <a:p>
            <a:pPr>
              <a:buFont typeface="Arial" panose="020B0604020202020204" pitchFamily="34" charset="0"/>
              <a:buChar char="•"/>
            </a:pPr>
            <a:r>
              <a:rPr lang="en-US" sz="2400" b="1" dirty="0"/>
              <a:t>Inadequate protection</a:t>
            </a:r>
          </a:p>
          <a:p>
            <a:pPr lvl="1"/>
            <a:r>
              <a:rPr lang="en-US" sz="2000" dirty="0"/>
              <a:t>Airway Malformations</a:t>
            </a:r>
          </a:p>
          <a:p>
            <a:pPr lvl="1"/>
            <a:r>
              <a:rPr lang="en-US" sz="2000" dirty="0"/>
              <a:t>Airway trauma</a:t>
            </a:r>
          </a:p>
          <a:p>
            <a:pPr lvl="1"/>
            <a:r>
              <a:rPr lang="en-US" sz="2000" dirty="0"/>
              <a:t>Decrease level of </a:t>
            </a:r>
            <a:r>
              <a:rPr lang="en-US" sz="2000" dirty="0" smtClean="0"/>
              <a:t>conscious</a:t>
            </a:r>
            <a:endParaRPr lang="en-US" sz="2000" dirty="0"/>
          </a:p>
          <a:p>
            <a:pPr>
              <a:buFont typeface="Arial" panose="020B0604020202020204" pitchFamily="34" charset="0"/>
              <a:buChar char="•"/>
            </a:pPr>
            <a:r>
              <a:rPr lang="en-US" dirty="0"/>
              <a:t> </a:t>
            </a:r>
            <a:r>
              <a:rPr lang="en-US" sz="2400" b="1" dirty="0" smtClean="0"/>
              <a:t>other</a:t>
            </a:r>
          </a:p>
          <a:p>
            <a:pPr lvl="1">
              <a:buFont typeface="Arial" panose="020B0604020202020204" pitchFamily="34" charset="0"/>
              <a:buChar char="•"/>
            </a:pPr>
            <a:r>
              <a:rPr lang="en-US" sz="2000" b="1" dirty="0" smtClean="0"/>
              <a:t> </a:t>
            </a:r>
            <a:r>
              <a:rPr lang="en-US" sz="2000" dirty="0" smtClean="0"/>
              <a:t>Clinically </a:t>
            </a:r>
          </a:p>
          <a:p>
            <a:pPr lvl="1">
              <a:buFont typeface="Arial" panose="020B0604020202020204" pitchFamily="34" charset="0"/>
              <a:buChar char="•"/>
            </a:pPr>
            <a:r>
              <a:rPr lang="en-US" sz="2000" dirty="0" smtClean="0"/>
              <a:t>Other  organ </a:t>
            </a:r>
            <a:r>
              <a:rPr lang="en-US" sz="2000" dirty="0"/>
              <a:t>support such as heart failure </a:t>
            </a:r>
            <a:endParaRPr lang="en-US" sz="2000" dirty="0" smtClean="0"/>
          </a:p>
          <a:p>
            <a:pPr lvl="1">
              <a:buFont typeface="Arial" panose="020B0604020202020204" pitchFamily="34" charset="0"/>
              <a:buChar char="•"/>
            </a:pPr>
            <a:r>
              <a:rPr lang="en-US" sz="2000" dirty="0"/>
              <a:t>Long transports</a:t>
            </a:r>
          </a:p>
          <a:p>
            <a:pPr lvl="1">
              <a:buFont typeface="Arial" panose="020B0604020202020204" pitchFamily="34" charset="0"/>
              <a:buChar char="•"/>
            </a:pPr>
            <a:endParaRPr lang="en-US" sz="2000" dirty="0"/>
          </a:p>
        </p:txBody>
      </p:sp>
    </p:spTree>
    <p:extLst>
      <p:ext uri="{BB962C8B-B14F-4D97-AF65-F5344CB8AC3E}">
        <p14:creationId xmlns:p14="http://schemas.microsoft.com/office/powerpoint/2010/main" val="195028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Sniffing Position</a:t>
            </a:r>
            <a:endParaRPr lang="fa-IR" b="1"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dirty="0"/>
              <a:t>Patient flat on operating table, the oral (o),</a:t>
            </a:r>
          </a:p>
          <a:p>
            <a:pPr marL="0" indent="0">
              <a:buNone/>
            </a:pPr>
            <a:r>
              <a:rPr lang="en-US" dirty="0" smtClean="0"/>
              <a:t> pharyngeal </a:t>
            </a:r>
            <a:r>
              <a:rPr lang="en-US" dirty="0"/>
              <a:t>(P), and tracheal (T) axis pass through</a:t>
            </a:r>
          </a:p>
          <a:p>
            <a:pPr marL="0" indent="0">
              <a:buNone/>
            </a:pPr>
            <a:r>
              <a:rPr lang="en-US" dirty="0" smtClean="0"/>
              <a:t> three </a:t>
            </a:r>
            <a:r>
              <a:rPr lang="en-US" dirty="0"/>
              <a:t>divergent </a:t>
            </a:r>
            <a:r>
              <a:rPr lang="en-US" dirty="0" smtClean="0"/>
              <a:t>planes</a:t>
            </a:r>
          </a:p>
          <a:p>
            <a:pPr marL="0" indent="0">
              <a:buNone/>
            </a:pPr>
            <a:endParaRPr lang="en-US" dirty="0"/>
          </a:p>
          <a:p>
            <a:pPr>
              <a:buFont typeface="Arial" panose="020B0604020202020204" pitchFamily="34" charset="0"/>
              <a:buChar char="•"/>
            </a:pPr>
            <a:r>
              <a:rPr lang="en-US" dirty="0"/>
              <a:t>A blanket placed under the occiput aligns the</a:t>
            </a:r>
          </a:p>
          <a:p>
            <a:r>
              <a:rPr lang="en-US" dirty="0"/>
              <a:t>pharyngeal (P) and tracheal (T) </a:t>
            </a:r>
            <a:r>
              <a:rPr lang="en-US" dirty="0" smtClean="0"/>
              <a:t>axes</a:t>
            </a:r>
          </a:p>
          <a:p>
            <a:endParaRPr lang="en-US" dirty="0"/>
          </a:p>
          <a:p>
            <a:pPr>
              <a:buFont typeface="Arial" panose="020B0604020202020204" pitchFamily="34" charset="0"/>
              <a:buChar char="•"/>
            </a:pPr>
            <a:r>
              <a:rPr lang="en-US" dirty="0"/>
              <a:t>Extension of the </a:t>
            </a:r>
            <a:r>
              <a:rPr lang="en-US" dirty="0" err="1"/>
              <a:t>atlanto</a:t>
            </a:r>
            <a:r>
              <a:rPr lang="en-US" dirty="0"/>
              <a:t>-occipital joint</a:t>
            </a:r>
          </a:p>
          <a:p>
            <a:r>
              <a:rPr lang="en-US" dirty="0"/>
              <a:t>aligns the oral (O), pharyngeal (P), and</a:t>
            </a:r>
          </a:p>
          <a:p>
            <a:r>
              <a:rPr lang="en-US" dirty="0"/>
              <a:t>tracheal (T) axes</a:t>
            </a:r>
          </a:p>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583" y="1441723"/>
            <a:ext cx="2762250"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971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08742-B96E-4914-9AD4-16895F583278}"/>
              </a:ext>
            </a:extLst>
          </p:cNvPr>
          <p:cNvSpPr>
            <a:spLocks noGrp="1"/>
          </p:cNvSpPr>
          <p:nvPr>
            <p:ph type="title"/>
          </p:nvPr>
        </p:nvSpPr>
        <p:spPr/>
        <p:txBody>
          <a:bodyPr/>
          <a:lstStyle/>
          <a:p>
            <a:r>
              <a:rPr lang="en-US" b="1" dirty="0"/>
              <a:t>Sniffing Position</a:t>
            </a:r>
          </a:p>
        </p:txBody>
      </p:sp>
      <p:pic>
        <p:nvPicPr>
          <p:cNvPr id="4" name="Content Placeholder 3">
            <a:extLst>
              <a:ext uri="{FF2B5EF4-FFF2-40B4-BE49-F238E27FC236}">
                <a16:creationId xmlns:a16="http://schemas.microsoft.com/office/drawing/2014/main" xmlns="" id="{15FE4F08-299E-4008-820D-D2E433A86099}"/>
              </a:ext>
            </a:extLst>
          </p:cNvPr>
          <p:cNvPicPr>
            <a:picLocks noGrp="1" noChangeAspect="1"/>
          </p:cNvPicPr>
          <p:nvPr>
            <p:ph idx="1"/>
          </p:nvPr>
        </p:nvPicPr>
        <p:blipFill>
          <a:blip r:embed="rId2"/>
          <a:stretch>
            <a:fillRect/>
          </a:stretch>
        </p:blipFill>
        <p:spPr>
          <a:xfrm>
            <a:off x="1970468" y="1846263"/>
            <a:ext cx="7585656" cy="4022725"/>
          </a:xfrm>
          <a:prstGeom prst="rect">
            <a:avLst/>
          </a:prstGeom>
        </p:spPr>
      </p:pic>
    </p:spTree>
    <p:extLst>
      <p:ext uri="{BB962C8B-B14F-4D97-AF65-F5344CB8AC3E}">
        <p14:creationId xmlns:p14="http://schemas.microsoft.com/office/powerpoint/2010/main" val="2607462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2E23D6E4-BD14-481B-A4F7-D718DFEA33DB}"/>
              </a:ext>
            </a:extLst>
          </p:cNvPr>
          <p:cNvPicPr>
            <a:picLocks noGrp="1" noChangeAspect="1"/>
          </p:cNvPicPr>
          <p:nvPr>
            <p:ph idx="1"/>
          </p:nvPr>
        </p:nvPicPr>
        <p:blipFill>
          <a:blip r:embed="rId2"/>
          <a:stretch>
            <a:fillRect/>
          </a:stretch>
        </p:blipFill>
        <p:spPr>
          <a:xfrm>
            <a:off x="347730" y="759854"/>
            <a:ext cx="4685728" cy="517171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C8E92D5B-E66F-4C83-8294-4F66B8C179F5}"/>
              </a:ext>
            </a:extLst>
          </p:cNvPr>
          <p:cNvPicPr>
            <a:picLocks noChangeAspect="1"/>
          </p:cNvPicPr>
          <p:nvPr/>
        </p:nvPicPr>
        <p:blipFill>
          <a:blip r:embed="rId3"/>
          <a:stretch>
            <a:fillRect/>
          </a:stretch>
        </p:blipFill>
        <p:spPr>
          <a:xfrm>
            <a:off x="6413679" y="811369"/>
            <a:ext cx="5048518" cy="5120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4714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Head </a:t>
            </a:r>
            <a:r>
              <a:rPr lang="en-US" b="1" dirty="0"/>
              <a:t>Tilt Chin lift maneuver </a:t>
            </a:r>
            <a:r>
              <a:rPr lang="en-US" b="1" dirty="0">
                <a:solidFill>
                  <a:schemeClr val="accent4">
                    <a:lumMod val="75000"/>
                  </a:schemeClr>
                </a:solidFill>
              </a:rPr>
              <a:t/>
            </a:r>
            <a:br>
              <a:rPr lang="en-US" b="1" dirty="0">
                <a:solidFill>
                  <a:schemeClr val="accent4">
                    <a:lumMod val="75000"/>
                  </a:schemeClr>
                </a:solidFill>
              </a:rPr>
            </a:br>
            <a:r>
              <a:rPr lang="en-US" b="1" dirty="0" smtClean="0">
                <a:solidFill>
                  <a:schemeClr val="accent4">
                    <a:lumMod val="75000"/>
                  </a:schemeClr>
                </a:solidFill>
              </a:rPr>
              <a:t> </a:t>
            </a:r>
            <a:endParaRPr lang="en-US" b="1" dirty="0">
              <a:solidFill>
                <a:schemeClr val="accent4">
                  <a:lumMod val="75000"/>
                </a:schemeClr>
              </a:solidFill>
            </a:endParaRPr>
          </a:p>
        </p:txBody>
      </p:sp>
      <p:pic>
        <p:nvPicPr>
          <p:cNvPr id="27651" name="Content Placeholder 4" descr="a3.jpg"/>
          <p:cNvPicPr>
            <a:picLocks noGrp="1" noChangeAspect="1"/>
          </p:cNvPicPr>
          <p:nvPr>
            <p:ph idx="1"/>
          </p:nvPr>
        </p:nvPicPr>
        <p:blipFill>
          <a:blip r:embed="rId3" cstate="print"/>
          <a:srcRect/>
          <a:stretch>
            <a:fillRect/>
          </a:stretch>
        </p:blipFill>
        <p:spPr>
          <a:xfrm>
            <a:off x="1760561" y="2034862"/>
            <a:ext cx="7723165" cy="414699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Nasal cannula</a:t>
            </a:r>
            <a:endParaRPr lang="fa-IR"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Delivers humidified oxygen</a:t>
            </a:r>
          </a:p>
          <a:p>
            <a:pPr>
              <a:buFont typeface="Arial" panose="020B0604020202020204" pitchFamily="34" charset="0"/>
              <a:buChar char="•"/>
            </a:pPr>
            <a:r>
              <a:rPr lang="en-US" sz="2400" dirty="0" smtClean="0"/>
              <a:t>Nasal passages must be patent</a:t>
            </a:r>
          </a:p>
          <a:p>
            <a:pPr>
              <a:buFont typeface="Arial" panose="020B0604020202020204" pitchFamily="34" charset="0"/>
              <a:buChar char="•"/>
            </a:pPr>
            <a:r>
              <a:rPr lang="en-US" sz="2400" dirty="0" smtClean="0"/>
              <a:t>Max flow rate : 5L/min</a:t>
            </a:r>
          </a:p>
          <a:p>
            <a:pPr>
              <a:buFont typeface="Arial" panose="020B0604020202020204" pitchFamily="34" charset="0"/>
              <a:buChar char="•"/>
            </a:pPr>
            <a:r>
              <a:rPr lang="en-US" sz="2400" dirty="0" smtClean="0"/>
              <a:t>Approximate FIO2 : 25-50%</a:t>
            </a:r>
            <a:endParaRPr lang="fa-IR"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82" r="40949"/>
          <a:stretch/>
        </p:blipFill>
        <p:spPr bwMode="auto">
          <a:xfrm>
            <a:off x="6812919" y="1964057"/>
            <a:ext cx="4764226" cy="396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318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oxygen mask</a:t>
            </a:r>
            <a:endParaRPr lang="fa-IR"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Delivers humidified </a:t>
            </a:r>
            <a:r>
              <a:rPr lang="en-US" sz="2400" dirty="0" smtClean="0"/>
              <a:t>oxygen</a:t>
            </a:r>
          </a:p>
          <a:p>
            <a:pPr>
              <a:buFont typeface="Arial" panose="020B0604020202020204" pitchFamily="34" charset="0"/>
              <a:buChar char="•"/>
            </a:pPr>
            <a:r>
              <a:rPr lang="en-US" sz="2400" dirty="0" smtClean="0"/>
              <a:t>Minimum  flow rare : 5 L/min ( to clear exhaled CO2 from mask )</a:t>
            </a:r>
          </a:p>
          <a:p>
            <a:pPr>
              <a:buFont typeface="Arial" panose="020B0604020202020204" pitchFamily="34" charset="0"/>
              <a:buChar char="•"/>
            </a:pPr>
            <a:r>
              <a:rPr lang="en-US" sz="2400" dirty="0"/>
              <a:t>Approximate FIO2 : </a:t>
            </a:r>
            <a:r>
              <a:rPr lang="en-US" sz="2400" dirty="0" smtClean="0"/>
              <a:t>35-60%</a:t>
            </a:r>
            <a:endParaRPr lang="fa-IR" sz="2400" dirty="0"/>
          </a:p>
          <a:p>
            <a:pPr>
              <a:buFont typeface="Arial" panose="020B0604020202020204" pitchFamily="34" charset="0"/>
              <a:buChar char="•"/>
            </a:pPr>
            <a:endParaRPr lang="en-US" sz="2400" dirty="0"/>
          </a:p>
          <a:p>
            <a:endParaRPr lang="fa-I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53" t="11307" r="4330" b="13428"/>
          <a:stretch/>
        </p:blipFill>
        <p:spPr bwMode="auto">
          <a:xfrm flipH="1">
            <a:off x="7868992" y="3245486"/>
            <a:ext cx="358890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25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sz="3600" b="1" dirty="0">
                <a:latin typeface="Trebuchet MS"/>
                <a:cs typeface="Trebuchet MS"/>
              </a:rPr>
              <a:t>Case Scenario</a:t>
            </a:r>
            <a:br>
              <a:rPr lang="en-US" sz="3600" b="1" dirty="0">
                <a:latin typeface="Trebuchet MS"/>
                <a:cs typeface="Trebuchet MS"/>
              </a:rPr>
            </a:br>
            <a:endParaRPr lang="en-US" dirty="0"/>
          </a:p>
        </p:txBody>
      </p:sp>
      <p:sp>
        <p:nvSpPr>
          <p:cNvPr id="3" name="Content Placeholder 2"/>
          <p:cNvSpPr>
            <a:spLocks noGrp="1"/>
          </p:cNvSpPr>
          <p:nvPr>
            <p:ph idx="1"/>
          </p:nvPr>
        </p:nvSpPr>
        <p:spPr/>
        <p:txBody>
          <a:bodyPr>
            <a:normAutofit/>
          </a:bodyPr>
          <a:lstStyle/>
          <a:p>
            <a:r>
              <a:rPr lang="en-US" sz="2400" dirty="0"/>
              <a:t>6 </a:t>
            </a:r>
            <a:r>
              <a:rPr lang="en-US" sz="2400" dirty="0" smtClean="0"/>
              <a:t>m/o </a:t>
            </a:r>
            <a:r>
              <a:rPr lang="en-US" sz="2400" dirty="0"/>
              <a:t>infant </a:t>
            </a:r>
            <a:r>
              <a:rPr lang="en-US" sz="2400" dirty="0" smtClean="0"/>
              <a:t>, down syndrom</a:t>
            </a:r>
            <a:r>
              <a:rPr lang="en-US" sz="2400" dirty="0"/>
              <a:t>e</a:t>
            </a:r>
            <a:r>
              <a:rPr lang="en-US" sz="2400" dirty="0" smtClean="0"/>
              <a:t>, </a:t>
            </a:r>
            <a:r>
              <a:rPr lang="en-US" sz="2400" dirty="0"/>
              <a:t>presented with URI manifestations that followed by respiratory distress and </a:t>
            </a:r>
            <a:r>
              <a:rPr lang="en-US" sz="2400" dirty="0" smtClean="0"/>
              <a:t>intercostal retraction and </a:t>
            </a:r>
            <a:r>
              <a:rPr lang="en-US" sz="2400" dirty="0"/>
              <a:t>subcostal </a:t>
            </a:r>
            <a:r>
              <a:rPr lang="en-US" sz="2400" dirty="0" smtClean="0"/>
              <a:t>retraction.</a:t>
            </a:r>
          </a:p>
          <a:p>
            <a:r>
              <a:rPr lang="en-US" sz="2400" dirty="0"/>
              <a:t>O2 with </a:t>
            </a:r>
            <a:r>
              <a:rPr lang="en-US" sz="2400" dirty="0" smtClean="0"/>
              <a:t>non-</a:t>
            </a:r>
            <a:r>
              <a:rPr lang="en-US" sz="2400" dirty="0" err="1" smtClean="0"/>
              <a:t>rebreathable</a:t>
            </a:r>
            <a:r>
              <a:rPr lang="en-US" sz="2400" dirty="0" smtClean="0"/>
              <a:t> </a:t>
            </a:r>
            <a:r>
              <a:rPr lang="en-US" sz="2400" dirty="0"/>
              <a:t>mask 10 liter/ min</a:t>
            </a:r>
          </a:p>
          <a:p>
            <a:endParaRPr lang="en-US" sz="2400" dirty="0"/>
          </a:p>
          <a:p>
            <a:r>
              <a:rPr lang="en-US" sz="2400" dirty="0"/>
              <a:t>P/E:  PR: 130       RR:52       T:38       </a:t>
            </a:r>
            <a:r>
              <a:rPr lang="en-US" sz="2400" dirty="0" smtClean="0"/>
              <a:t>BP:85/60</a:t>
            </a:r>
            <a:endParaRPr lang="en-US" sz="2400" dirty="0"/>
          </a:p>
          <a:p>
            <a:pPr marL="0" indent="0">
              <a:buNone/>
            </a:pPr>
            <a:r>
              <a:rPr lang="en-US" sz="2400" dirty="0"/>
              <a:t>O2 </a:t>
            </a:r>
            <a:r>
              <a:rPr lang="en-US" sz="2400" dirty="0" smtClean="0"/>
              <a:t>sat: 85</a:t>
            </a:r>
            <a:r>
              <a:rPr lang="en-US" sz="2400" dirty="0"/>
              <a:t>%</a:t>
            </a:r>
          </a:p>
          <a:p>
            <a:pPr marL="0" indent="0">
              <a:buNone/>
            </a:pPr>
            <a:endParaRPr lang="en-US" sz="2400" dirty="0"/>
          </a:p>
          <a:p>
            <a:pPr marL="0" indent="0">
              <a:buNone/>
            </a:pPr>
            <a:r>
              <a:rPr lang="en-US" sz="2400" dirty="0"/>
              <a:t>ABG:  PH:7.34      Pco2: 42     Po2: 50     HCO3: 27</a:t>
            </a:r>
          </a:p>
        </p:txBody>
      </p:sp>
      <p:sp>
        <p:nvSpPr>
          <p:cNvPr id="4" name="Slide Number Placeholder 3"/>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a:lstStyle>
          <a:p>
            <a:fld id="{3C2E717A-7CBC-46A0-86D2-0CA393ABEACA}" type="slidenum">
              <a:rPr lang="en-US" smtClean="0"/>
              <a:pPr/>
              <a:t>2</a:t>
            </a:fld>
            <a:endParaRPr lang="en-US"/>
          </a:p>
        </p:txBody>
      </p:sp>
    </p:spTree>
    <p:extLst>
      <p:ext uri="{BB962C8B-B14F-4D97-AF65-F5344CB8AC3E}">
        <p14:creationId xmlns:p14="http://schemas.microsoft.com/office/powerpoint/2010/main" val="4004774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Non-rebreathing mask</a:t>
            </a:r>
            <a:endParaRPr lang="fa-IR"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Delivers </a:t>
            </a:r>
            <a:r>
              <a:rPr lang="en-US" sz="2400" dirty="0" smtClean="0"/>
              <a:t>non - humidified oxygen</a:t>
            </a:r>
          </a:p>
          <a:p>
            <a:pPr>
              <a:buFont typeface="Arial" panose="020B0604020202020204" pitchFamily="34" charset="0"/>
              <a:buChar char="•"/>
            </a:pPr>
            <a:r>
              <a:rPr lang="en-US" sz="2400" dirty="0" smtClean="0"/>
              <a:t>Used for emergency delivery</a:t>
            </a:r>
          </a:p>
          <a:p>
            <a:pPr>
              <a:buFont typeface="Arial" panose="020B0604020202020204" pitchFamily="34" charset="0"/>
              <a:buChar char="•"/>
            </a:pPr>
            <a:r>
              <a:rPr lang="en-US" sz="2400" dirty="0"/>
              <a:t>Minimum  flow rare : </a:t>
            </a:r>
            <a:r>
              <a:rPr lang="en-US" sz="2400" dirty="0" smtClean="0"/>
              <a:t>10 </a:t>
            </a:r>
            <a:r>
              <a:rPr lang="en-US" sz="2400" dirty="0"/>
              <a:t>L/min </a:t>
            </a:r>
          </a:p>
          <a:p>
            <a:pPr>
              <a:buFont typeface="Arial" panose="020B0604020202020204" pitchFamily="34" charset="0"/>
              <a:buChar char="•"/>
            </a:pPr>
            <a:r>
              <a:rPr lang="en-US" sz="2400" dirty="0"/>
              <a:t>Approximate FIO2 : </a:t>
            </a:r>
            <a:r>
              <a:rPr lang="en-US" sz="2400" dirty="0" smtClean="0"/>
              <a:t>80-100%</a:t>
            </a:r>
          </a:p>
          <a:p>
            <a:pPr>
              <a:buFont typeface="Arial" panose="020B0604020202020204" pitchFamily="34" charset="0"/>
              <a:buChar char="•"/>
            </a:pPr>
            <a:r>
              <a:rPr lang="en-US" sz="2400" dirty="0" smtClean="0"/>
              <a:t>Reservoir bag provides 100% Fio2</a:t>
            </a:r>
          </a:p>
          <a:p>
            <a:pPr marL="0" indent="0">
              <a:buNone/>
            </a:pPr>
            <a:r>
              <a:rPr lang="en-US" sz="2400" dirty="0" smtClean="0"/>
              <a:t>  and minimizes room air dilution</a:t>
            </a:r>
            <a:endParaRPr lang="fa-IR"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1815921"/>
            <a:ext cx="3333907" cy="443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0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Venturi</a:t>
            </a:r>
            <a:r>
              <a:rPr lang="en-US" b="1" dirty="0" smtClean="0"/>
              <a:t> mask</a:t>
            </a:r>
            <a:endParaRPr lang="fa-IR"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4274" y="1957590"/>
            <a:ext cx="5808372" cy="394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79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Oxyhood</a:t>
            </a:r>
            <a:endParaRPr lang="fa-IR"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Delivers heated , oxygen to patients with </a:t>
            </a:r>
            <a:r>
              <a:rPr lang="en-US" sz="2400" dirty="0" err="1" smtClean="0"/>
              <a:t>Wt</a:t>
            </a:r>
            <a:r>
              <a:rPr lang="en-US" sz="2400" dirty="0" smtClean="0"/>
              <a:t>&lt;15kg</a:t>
            </a:r>
          </a:p>
          <a:p>
            <a:pPr>
              <a:buFont typeface="Arial" panose="020B0604020202020204" pitchFamily="34" charset="0"/>
              <a:buChar char="•"/>
            </a:pPr>
            <a:r>
              <a:rPr lang="en-US" sz="2400" dirty="0" smtClean="0"/>
              <a:t>Fio2 range : 50-80 % </a:t>
            </a:r>
          </a:p>
          <a:p>
            <a:pPr>
              <a:buFont typeface="Arial" panose="020B0604020202020204" pitchFamily="34" charset="0"/>
              <a:buChar char="•"/>
            </a:pPr>
            <a:r>
              <a:rPr lang="en-US" sz="2400" dirty="0" smtClean="0"/>
              <a:t>Minimum flow rate : 10 L/min</a:t>
            </a:r>
          </a:p>
          <a:p>
            <a:pPr>
              <a:buFont typeface="Arial" panose="020B0604020202020204" pitchFamily="34" charset="0"/>
              <a:buChar char="•"/>
            </a:pPr>
            <a:endParaRPr lang="fa-I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157" y="2904107"/>
            <a:ext cx="576738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433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544" b="14372"/>
          <a:stretch/>
        </p:blipFill>
        <p:spPr bwMode="auto">
          <a:xfrm>
            <a:off x="309096" y="0"/>
            <a:ext cx="11771289" cy="625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21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958D2-E1F4-4618-9C5D-2F75980EEA39}"/>
              </a:ext>
            </a:extLst>
          </p:cNvPr>
          <p:cNvSpPr>
            <a:spLocks noGrp="1"/>
          </p:cNvSpPr>
          <p:nvPr>
            <p:ph type="title"/>
          </p:nvPr>
        </p:nvSpPr>
        <p:spPr/>
        <p:txBody>
          <a:bodyPr/>
          <a:lstStyle/>
          <a:p>
            <a:r>
              <a:rPr lang="en-US" b="1" dirty="0"/>
              <a:t>Bag-Mask Ventilation</a:t>
            </a:r>
          </a:p>
        </p:txBody>
      </p:sp>
      <p:sp>
        <p:nvSpPr>
          <p:cNvPr id="3" name="Content Placeholder 2">
            <a:extLst>
              <a:ext uri="{FF2B5EF4-FFF2-40B4-BE49-F238E27FC236}">
                <a16:creationId xmlns:a16="http://schemas.microsoft.com/office/drawing/2014/main" xmlns="" id="{428C874D-5A6E-4565-8E6D-5CF6AE85994B}"/>
              </a:ext>
            </a:extLst>
          </p:cNvPr>
          <p:cNvSpPr>
            <a:spLocks noGrp="1"/>
          </p:cNvSpPr>
          <p:nvPr>
            <p:ph idx="1"/>
          </p:nvPr>
        </p:nvSpPr>
        <p:spPr/>
        <p:txBody>
          <a:bodyPr>
            <a:normAutofit/>
          </a:bodyPr>
          <a:lstStyle/>
          <a:p>
            <a:pPr>
              <a:buFont typeface="Arial" panose="020B0604020202020204" pitchFamily="34" charset="0"/>
              <a:buChar char="•"/>
            </a:pPr>
            <a:r>
              <a:rPr lang="en-US" sz="2400" dirty="0"/>
              <a:t>Proper area for mask application-bridge </a:t>
            </a:r>
            <a:endParaRPr lang="en-US" sz="2400" dirty="0" smtClean="0"/>
          </a:p>
          <a:p>
            <a:pPr marL="0" indent="0">
              <a:buNone/>
            </a:pPr>
            <a:r>
              <a:rPr lang="en-US" sz="2400" dirty="0" smtClean="0"/>
              <a:t>of </a:t>
            </a:r>
            <a:r>
              <a:rPr lang="en-US" sz="2400" dirty="0"/>
              <a:t>nose extend to </a:t>
            </a:r>
            <a:r>
              <a:rPr lang="en-US" sz="2400" dirty="0" smtClean="0"/>
              <a:t>chin</a:t>
            </a:r>
            <a:endParaRPr lang="en-US" sz="2400" dirty="0"/>
          </a:p>
          <a:p>
            <a:pPr>
              <a:buFont typeface="Arial" panose="020B0604020202020204" pitchFamily="34" charset="0"/>
              <a:buChar char="•"/>
            </a:pPr>
            <a:r>
              <a:rPr lang="en-US" sz="2400" dirty="0"/>
              <a:t>Maintain airway pressures &lt;20 cm </a:t>
            </a:r>
            <a:r>
              <a:rPr lang="en-US" sz="2400" dirty="0" smtClean="0"/>
              <a:t>H2O</a:t>
            </a:r>
            <a:endParaRPr lang="en-US" sz="2400" dirty="0"/>
          </a:p>
          <a:p>
            <a:pPr>
              <a:buFont typeface="Arial" panose="020B0604020202020204" pitchFamily="34" charset="0"/>
              <a:buChar char="•"/>
            </a:pPr>
            <a:r>
              <a:rPr lang="en-US" sz="2400" dirty="0"/>
              <a:t>Place fingers on mandible to </a:t>
            </a:r>
            <a:endParaRPr lang="en-US" sz="2400" dirty="0" smtClean="0"/>
          </a:p>
          <a:p>
            <a:pPr marL="0" indent="0">
              <a:buNone/>
            </a:pPr>
            <a:r>
              <a:rPr lang="en-US" sz="2400" dirty="0" smtClean="0"/>
              <a:t>avoid </a:t>
            </a:r>
            <a:r>
              <a:rPr lang="en-US" sz="2400" dirty="0"/>
              <a:t>compressing pharyngeal </a:t>
            </a:r>
            <a:r>
              <a:rPr lang="en-US" sz="2400" dirty="0" smtClean="0"/>
              <a:t>space</a:t>
            </a:r>
            <a:endParaRPr lang="en-US" sz="2400" dirty="0"/>
          </a:p>
          <a:p>
            <a:pPr>
              <a:buFont typeface="Arial" panose="020B0604020202020204" pitchFamily="34" charset="0"/>
              <a:buChar char="•"/>
            </a:pPr>
            <a:endParaRPr lang="en-US" sz="2400" dirty="0"/>
          </a:p>
          <a:p>
            <a:pPr marL="0" indent="0">
              <a:buNone/>
            </a:pPr>
            <a:endParaRPr lang="en-US" sz="2400" dirty="0"/>
          </a:p>
          <a:p>
            <a:pPr>
              <a:buFont typeface="Arial" panose="020B0604020202020204" pitchFamily="34" charset="0"/>
              <a:buChar cha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75" y="1944709"/>
            <a:ext cx="5756855" cy="428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028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27C6F-DDAC-4AAB-92A6-1A9FB6E2841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6DDE23E7-BB7B-4690-940A-EAB61B6F4EE5}"/>
              </a:ext>
            </a:extLst>
          </p:cNvPr>
          <p:cNvPicPr>
            <a:picLocks noGrp="1" noChangeAspect="1"/>
          </p:cNvPicPr>
          <p:nvPr>
            <p:ph idx="1"/>
          </p:nvPr>
        </p:nvPicPr>
        <p:blipFill rotWithShape="1">
          <a:blip r:embed="rId2"/>
          <a:srcRect l="6383" t="5980" r="4711" b="7628"/>
          <a:stretch/>
        </p:blipFill>
        <p:spPr>
          <a:xfrm>
            <a:off x="0" y="0"/>
            <a:ext cx="12192000" cy="6857999"/>
          </a:xfrm>
          <a:prstGeom prst="rect">
            <a:avLst/>
          </a:prstGeom>
        </p:spPr>
      </p:pic>
    </p:spTree>
    <p:extLst>
      <p:ext uri="{BB962C8B-B14F-4D97-AF65-F5344CB8AC3E}">
        <p14:creationId xmlns:p14="http://schemas.microsoft.com/office/powerpoint/2010/main" val="1668288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EEF6E86-1C25-413D-8E1B-8D943CC062E3}"/>
              </a:ext>
            </a:extLst>
          </p:cNvPr>
          <p:cNvPicPr>
            <a:picLocks noGrp="1" noChangeAspect="1"/>
          </p:cNvPicPr>
          <p:nvPr>
            <p:ph idx="1"/>
          </p:nvPr>
        </p:nvPicPr>
        <p:blipFill rotWithShape="1">
          <a:blip r:embed="rId2"/>
          <a:srcRect t="4032" r="1464" b="2419"/>
          <a:stretch/>
        </p:blipFill>
        <p:spPr>
          <a:xfrm>
            <a:off x="412125" y="1107582"/>
            <a:ext cx="11269014" cy="4971245"/>
          </a:xfrm>
        </p:spPr>
      </p:pic>
    </p:spTree>
    <p:extLst>
      <p:ext uri="{BB962C8B-B14F-4D97-AF65-F5344CB8AC3E}">
        <p14:creationId xmlns:p14="http://schemas.microsoft.com/office/powerpoint/2010/main" val="125240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89010C9-1ED8-4F41-9072-8D76996E9171}"/>
              </a:ext>
            </a:extLst>
          </p:cNvPr>
          <p:cNvPicPr>
            <a:picLocks noGrp="1" noChangeAspect="1"/>
          </p:cNvPicPr>
          <p:nvPr>
            <p:ph idx="1"/>
          </p:nvPr>
        </p:nvPicPr>
        <p:blipFill>
          <a:blip r:embed="rId2"/>
          <a:stretch>
            <a:fillRect/>
          </a:stretch>
        </p:blipFill>
        <p:spPr>
          <a:xfrm>
            <a:off x="2215165" y="399246"/>
            <a:ext cx="7212169" cy="5692462"/>
          </a:xfrm>
        </p:spPr>
      </p:pic>
    </p:spTree>
    <p:extLst>
      <p:ext uri="{BB962C8B-B14F-4D97-AF65-F5344CB8AC3E}">
        <p14:creationId xmlns:p14="http://schemas.microsoft.com/office/powerpoint/2010/main" val="3185975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53B588A-8180-4F7B-9A8C-ED4C189E6C81}"/>
              </a:ext>
            </a:extLst>
          </p:cNvPr>
          <p:cNvPicPr>
            <a:picLocks noGrp="1" noChangeAspect="1"/>
          </p:cNvPicPr>
          <p:nvPr>
            <p:ph idx="1"/>
          </p:nvPr>
        </p:nvPicPr>
        <p:blipFill>
          <a:blip r:embed="rId2"/>
          <a:stretch>
            <a:fillRect/>
          </a:stretch>
        </p:blipFill>
        <p:spPr>
          <a:xfrm>
            <a:off x="1017431" y="914400"/>
            <a:ext cx="10238703" cy="4724400"/>
          </a:xfrm>
        </p:spPr>
      </p:pic>
    </p:spTree>
    <p:extLst>
      <p:ext uri="{BB962C8B-B14F-4D97-AF65-F5344CB8AC3E}">
        <p14:creationId xmlns:p14="http://schemas.microsoft.com/office/powerpoint/2010/main" val="2705201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E-C_technique.jpg"/>
          <p:cNvPicPr>
            <a:picLocks noChangeAspect="1"/>
          </p:cNvPicPr>
          <p:nvPr/>
        </p:nvPicPr>
        <p:blipFill>
          <a:blip r:embed="rId2" cstate="print"/>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71977" y="152400"/>
            <a:ext cx="10109916" cy="1005840"/>
          </a:xfrm>
        </p:spPr>
        <p:txBody>
          <a:bodyPr>
            <a:noAutofit/>
          </a:bodyPr>
          <a:lstStyle/>
          <a:p>
            <a:pPr algn="ctr"/>
            <a:r>
              <a:rPr lang="en-US" sz="4000" b="1" dirty="0"/>
              <a:t>Anatomical difference between adult and pediatric</a:t>
            </a:r>
          </a:p>
        </p:txBody>
      </p:sp>
      <p:sp>
        <p:nvSpPr>
          <p:cNvPr id="18435" name="Content Placeholder 2"/>
          <p:cNvSpPr>
            <a:spLocks noGrp="1"/>
          </p:cNvSpPr>
          <p:nvPr>
            <p:ph idx="1"/>
          </p:nvPr>
        </p:nvSpPr>
        <p:spPr/>
        <p:txBody>
          <a:bodyPr>
            <a:normAutofit/>
          </a:bodyPr>
          <a:lstStyle/>
          <a:p>
            <a:pPr>
              <a:buFont typeface="Arial" panose="020B0604020202020204" pitchFamily="34" charset="0"/>
              <a:buChar char="•"/>
            </a:pPr>
            <a:r>
              <a:rPr lang="en-US" sz="2400" b="1" dirty="0" smtClean="0"/>
              <a:t>Nose</a:t>
            </a:r>
            <a:endParaRPr lang="en-US" sz="2400" b="1" dirty="0"/>
          </a:p>
          <a:p>
            <a:pPr lvl="1" eaLnBrk="1" hangingPunct="1"/>
            <a:r>
              <a:rPr lang="en-US" sz="2000" dirty="0"/>
              <a:t>Obligatory nasal breathing</a:t>
            </a:r>
          </a:p>
          <a:p>
            <a:pPr lvl="1" eaLnBrk="1" hangingPunct="1"/>
            <a:r>
              <a:rPr lang="en-US" sz="2000" dirty="0" smtClean="0"/>
              <a:t>Poor tolerance </a:t>
            </a:r>
            <a:r>
              <a:rPr lang="en-US" sz="2000" dirty="0"/>
              <a:t>to obstruction</a:t>
            </a:r>
          </a:p>
          <a:p>
            <a:pPr lvl="1" eaLnBrk="1" hangingPunct="1"/>
            <a:endParaRPr lang="en-US" sz="2000" dirty="0"/>
          </a:p>
          <a:p>
            <a:pPr>
              <a:buFont typeface="Arial" panose="020B0604020202020204" pitchFamily="34" charset="0"/>
              <a:buChar char="•"/>
            </a:pPr>
            <a:r>
              <a:rPr lang="en-US" b="1" dirty="0" smtClean="0"/>
              <a:t>Head</a:t>
            </a:r>
            <a:endParaRPr lang="en-US" b="1" dirty="0"/>
          </a:p>
          <a:p>
            <a:pPr lvl="1"/>
            <a:r>
              <a:rPr lang="en-US" sz="2000" dirty="0"/>
              <a:t>Relatively large</a:t>
            </a:r>
          </a:p>
          <a:p>
            <a:pPr lvl="1"/>
            <a:endParaRPr lang="en-US" dirty="0"/>
          </a:p>
          <a:p>
            <a:pPr>
              <a:buFont typeface="Arial" panose="020B0604020202020204" pitchFamily="34" charset="0"/>
              <a:buChar char="•"/>
            </a:pPr>
            <a:r>
              <a:rPr lang="en-US" sz="2400" b="1" dirty="0"/>
              <a:t>Tongues</a:t>
            </a:r>
          </a:p>
          <a:p>
            <a:pPr lvl="1"/>
            <a:r>
              <a:rPr lang="en-US" sz="2000" dirty="0"/>
              <a:t>Large</a:t>
            </a:r>
          </a:p>
          <a:p>
            <a:pPr lvl="1"/>
            <a:r>
              <a:rPr lang="en-US" sz="2000" dirty="0"/>
              <a:t>Loss of tone with sleep, sedation, CNS dysfunction</a:t>
            </a:r>
          </a:p>
          <a:p>
            <a:pPr marL="201168" lvl="1" indent="0">
              <a:buNone/>
            </a:pPr>
            <a:endParaRPr lang="en-US" sz="2000" dirty="0"/>
          </a:p>
          <a:p>
            <a:endParaRPr lang="en-US" dirty="0"/>
          </a:p>
          <a:p>
            <a:endParaRPr lang="en-US" dirty="0"/>
          </a:p>
        </p:txBody>
      </p:sp>
      <p:sp>
        <p:nvSpPr>
          <p:cNvPr id="2" name="Slide Number Placeholder 1"/>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a:lstStyle>
          <a:p>
            <a:fld id="{3C2E717A-7CBC-46A0-86D2-0CA393ABEAC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Two_rescuer_bag_pediatric.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8741A-6BD8-48FE-BDB3-063C9327903F}"/>
              </a:ext>
            </a:extLst>
          </p:cNvPr>
          <p:cNvSpPr>
            <a:spLocks noGrp="1"/>
          </p:cNvSpPr>
          <p:nvPr>
            <p:ph type="title"/>
          </p:nvPr>
        </p:nvSpPr>
        <p:spPr/>
        <p:txBody>
          <a:bodyPr/>
          <a:lstStyle/>
          <a:p>
            <a:r>
              <a:rPr lang="en-US" b="1" dirty="0"/>
              <a:t>Oropharyngeal Airway</a:t>
            </a:r>
          </a:p>
        </p:txBody>
      </p:sp>
      <p:pic>
        <p:nvPicPr>
          <p:cNvPr id="5" name="Content Placeholder 4">
            <a:extLst>
              <a:ext uri="{FF2B5EF4-FFF2-40B4-BE49-F238E27FC236}">
                <a16:creationId xmlns:a16="http://schemas.microsoft.com/office/drawing/2014/main" xmlns="" id="{9B690BA8-D559-40C4-8526-EF2AFC8292AB}"/>
              </a:ext>
            </a:extLst>
          </p:cNvPr>
          <p:cNvPicPr>
            <a:picLocks noGrp="1" noChangeAspect="1"/>
          </p:cNvPicPr>
          <p:nvPr>
            <p:ph idx="1"/>
          </p:nvPr>
        </p:nvPicPr>
        <p:blipFill>
          <a:blip r:embed="rId2"/>
          <a:stretch>
            <a:fillRect/>
          </a:stretch>
        </p:blipFill>
        <p:spPr>
          <a:xfrm>
            <a:off x="7938052" y="516835"/>
            <a:ext cx="2715871" cy="1118782"/>
          </a:xfrm>
        </p:spPr>
      </p:pic>
      <p:pic>
        <p:nvPicPr>
          <p:cNvPr id="7" name="Picture 6">
            <a:extLst>
              <a:ext uri="{FF2B5EF4-FFF2-40B4-BE49-F238E27FC236}">
                <a16:creationId xmlns:a16="http://schemas.microsoft.com/office/drawing/2014/main" xmlns="" id="{C14735A4-E50F-4451-9709-DE7A0B3029AD}"/>
              </a:ext>
            </a:extLst>
          </p:cNvPr>
          <p:cNvPicPr>
            <a:picLocks noChangeAspect="1"/>
          </p:cNvPicPr>
          <p:nvPr/>
        </p:nvPicPr>
        <p:blipFill rotWithShape="1">
          <a:blip r:embed="rId3"/>
          <a:srcRect b="3057"/>
          <a:stretch/>
        </p:blipFill>
        <p:spPr>
          <a:xfrm>
            <a:off x="953037" y="2534525"/>
            <a:ext cx="4610636" cy="3034748"/>
          </a:xfrm>
          <a:prstGeom prst="rect">
            <a:avLst/>
          </a:prstGeom>
        </p:spPr>
      </p:pic>
      <p:pic>
        <p:nvPicPr>
          <p:cNvPr id="9" name="Picture 8">
            <a:extLst>
              <a:ext uri="{FF2B5EF4-FFF2-40B4-BE49-F238E27FC236}">
                <a16:creationId xmlns:a16="http://schemas.microsoft.com/office/drawing/2014/main" xmlns="" id="{61954FC8-2DF0-445E-8A7F-4E6934D76C52}"/>
              </a:ext>
            </a:extLst>
          </p:cNvPr>
          <p:cNvPicPr>
            <a:picLocks noChangeAspect="1"/>
          </p:cNvPicPr>
          <p:nvPr/>
        </p:nvPicPr>
        <p:blipFill>
          <a:blip r:embed="rId4"/>
          <a:stretch>
            <a:fillRect/>
          </a:stretch>
        </p:blipFill>
        <p:spPr>
          <a:xfrm>
            <a:off x="6671256" y="2573161"/>
            <a:ext cx="4789602" cy="3034748"/>
          </a:xfrm>
          <a:prstGeom prst="rect">
            <a:avLst/>
          </a:prstGeom>
        </p:spPr>
      </p:pic>
    </p:spTree>
    <p:extLst>
      <p:ext uri="{BB962C8B-B14F-4D97-AF65-F5344CB8AC3E}">
        <p14:creationId xmlns:p14="http://schemas.microsoft.com/office/powerpoint/2010/main" val="1167907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232CD-F82C-4DAE-8BD3-A106C1D05A77}"/>
              </a:ext>
            </a:extLst>
          </p:cNvPr>
          <p:cNvSpPr>
            <a:spLocks noGrp="1"/>
          </p:cNvSpPr>
          <p:nvPr>
            <p:ph type="title"/>
          </p:nvPr>
        </p:nvSpPr>
        <p:spPr/>
        <p:txBody>
          <a:bodyPr/>
          <a:lstStyle/>
          <a:p>
            <a:r>
              <a:rPr lang="en-US" b="1" dirty="0"/>
              <a:t>Oropharyngeal Airway Placement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557" y="1987932"/>
            <a:ext cx="4974712"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386" y="2016903"/>
            <a:ext cx="39195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181" y="3952667"/>
            <a:ext cx="357187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696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980EC-F5B7-47F2-A6D3-D3F74693D0A0}"/>
              </a:ext>
            </a:extLst>
          </p:cNvPr>
          <p:cNvSpPr>
            <a:spLocks noGrp="1"/>
          </p:cNvSpPr>
          <p:nvPr>
            <p:ph type="title"/>
          </p:nvPr>
        </p:nvSpPr>
        <p:spPr/>
        <p:txBody>
          <a:bodyPr>
            <a:normAutofit/>
          </a:bodyPr>
          <a:lstStyle/>
          <a:p>
            <a:r>
              <a:rPr lang="en-US" b="1" dirty="0"/>
              <a:t>Selection of laryngoscope blade:</a:t>
            </a:r>
          </a:p>
        </p:txBody>
      </p:sp>
      <p:sp>
        <p:nvSpPr>
          <p:cNvPr id="3" name="Content Placeholder 2">
            <a:extLst>
              <a:ext uri="{FF2B5EF4-FFF2-40B4-BE49-F238E27FC236}">
                <a16:creationId xmlns:a16="http://schemas.microsoft.com/office/drawing/2014/main" xmlns="" id="{EE41EFD3-54C2-4E8C-955A-17DF20AB300A}"/>
              </a:ext>
            </a:extLst>
          </p:cNvPr>
          <p:cNvSpPr>
            <a:spLocks noGrp="1"/>
          </p:cNvSpPr>
          <p:nvPr>
            <p:ph idx="1"/>
          </p:nvPr>
        </p:nvSpPr>
        <p:spPr/>
        <p:txBody>
          <a:bodyPr>
            <a:normAutofit/>
          </a:bodyPr>
          <a:lstStyle/>
          <a:p>
            <a:r>
              <a:rPr lang="en-US" sz="2400" b="1" u="sng" dirty="0"/>
              <a:t>Miller blade </a:t>
            </a:r>
          </a:p>
          <a:p>
            <a:pPr>
              <a:buFont typeface="Arial" panose="020B0604020202020204" pitchFamily="34" charset="0"/>
              <a:buChar char="•"/>
            </a:pPr>
            <a:r>
              <a:rPr lang="en-US" sz="2400" dirty="0"/>
              <a:t>preferred for infants and younger </a:t>
            </a:r>
            <a:r>
              <a:rPr lang="en-US" sz="2400" dirty="0" smtClean="0"/>
              <a:t>children</a:t>
            </a:r>
            <a:endParaRPr lang="en-US" sz="2400" dirty="0"/>
          </a:p>
          <a:p>
            <a:pPr>
              <a:buFont typeface="Arial" panose="020B0604020202020204" pitchFamily="34" charset="0"/>
              <a:buChar char="•"/>
            </a:pPr>
            <a:r>
              <a:rPr lang="en-US" sz="2400" dirty="0"/>
              <a:t>Facilitates lifting of the epiglottis and exposing the </a:t>
            </a:r>
            <a:r>
              <a:rPr lang="en-US" sz="2400" dirty="0" err="1"/>
              <a:t>glottic</a:t>
            </a:r>
            <a:r>
              <a:rPr lang="en-US" sz="2400" dirty="0"/>
              <a:t> </a:t>
            </a:r>
            <a:r>
              <a:rPr lang="en-US" sz="2400" dirty="0" smtClean="0"/>
              <a:t>opening</a:t>
            </a:r>
          </a:p>
          <a:p>
            <a:pPr>
              <a:buFont typeface="Arial" panose="020B0604020202020204" pitchFamily="34" charset="0"/>
              <a:buChar char="•"/>
            </a:pPr>
            <a:endParaRPr lang="en-US" sz="2400" dirty="0"/>
          </a:p>
          <a:p>
            <a:pPr marL="0" indent="0">
              <a:buNone/>
            </a:pPr>
            <a:r>
              <a:rPr lang="en-US" sz="2400" dirty="0" smtClean="0"/>
              <a:t> </a:t>
            </a:r>
            <a:r>
              <a:rPr lang="en-US" sz="2400" b="1" u="sng" dirty="0" smtClean="0"/>
              <a:t>Macintosh </a:t>
            </a:r>
            <a:r>
              <a:rPr lang="en-US" sz="2400" b="1" u="sng" dirty="0"/>
              <a:t>blades </a:t>
            </a:r>
          </a:p>
          <a:p>
            <a:pPr>
              <a:buFont typeface="Arial" panose="020B0604020202020204" pitchFamily="34" charset="0"/>
              <a:buChar char="•"/>
            </a:pPr>
            <a:r>
              <a:rPr lang="en-US" sz="2400" dirty="0"/>
              <a:t>generally used in older children</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245" y="149424"/>
            <a:ext cx="25368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53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660F2-3F45-4335-AB74-A57A8BEC99EA}"/>
              </a:ext>
            </a:extLst>
          </p:cNvPr>
          <p:cNvSpPr>
            <a:spLocks noGrp="1"/>
          </p:cNvSpPr>
          <p:nvPr>
            <p:ph type="title"/>
          </p:nvPr>
        </p:nvSpPr>
        <p:spPr/>
        <p:txBody>
          <a:bodyPr/>
          <a:lstStyle/>
          <a:p>
            <a:r>
              <a:rPr lang="en-US" b="1" dirty="0"/>
              <a:t>Selection of laryngoscope blade:</a:t>
            </a:r>
            <a:endParaRPr lang="en-US" dirty="0"/>
          </a:p>
        </p:txBody>
      </p:sp>
      <p:sp>
        <p:nvSpPr>
          <p:cNvPr id="3" name="Content Placeholder 2">
            <a:extLst>
              <a:ext uri="{FF2B5EF4-FFF2-40B4-BE49-F238E27FC236}">
                <a16:creationId xmlns:a16="http://schemas.microsoft.com/office/drawing/2014/main" xmlns="" id="{2B47FB31-CD7C-4508-B8EA-6866503A1D64}"/>
              </a:ext>
            </a:extLst>
          </p:cNvPr>
          <p:cNvSpPr>
            <a:spLocks noGrp="1"/>
          </p:cNvSpPr>
          <p:nvPr>
            <p:ph idx="1"/>
          </p:nvPr>
        </p:nvSpPr>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Blade size dependent on body mass of the patient and the preference of the </a:t>
            </a:r>
            <a:r>
              <a:rPr lang="en-US" sz="2400" dirty="0" smtClean="0"/>
              <a:t>anesthesiologist</a:t>
            </a:r>
          </a:p>
          <a:p>
            <a:pPr>
              <a:buFont typeface="Arial" panose="020B0604020202020204" pitchFamily="34" charset="0"/>
              <a:buChar char="•"/>
            </a:pPr>
            <a:endParaRPr lang="en-US" sz="2400" dirty="0"/>
          </a:p>
          <a:p>
            <a:pPr>
              <a:buFont typeface="Arial" panose="020B0604020202020204" pitchFamily="34" charset="0"/>
              <a:buChar char="•"/>
            </a:pPr>
            <a:r>
              <a:rPr lang="en-US" sz="2400" dirty="0"/>
              <a:t>Care must be taken to avoid using the blade as a fulcrum with pressure on the teeth and gums</a:t>
            </a:r>
          </a:p>
          <a:p>
            <a:pPr>
              <a:buFont typeface="Arial" panose="020B0604020202020204" pitchFamily="34" charset="0"/>
              <a:buChar char="•"/>
            </a:pPr>
            <a:endParaRPr lang="en-US" sz="2400" dirty="0"/>
          </a:p>
          <a:p>
            <a:endParaRPr lang="en-US" dirty="0"/>
          </a:p>
        </p:txBody>
      </p:sp>
      <p:pic>
        <p:nvPicPr>
          <p:cNvPr id="5" name="Picture 4">
            <a:extLst>
              <a:ext uri="{FF2B5EF4-FFF2-40B4-BE49-F238E27FC236}">
                <a16:creationId xmlns:a16="http://schemas.microsoft.com/office/drawing/2014/main" xmlns="" id="{FE99761C-C456-4374-BB8C-6868D43A5A60}"/>
              </a:ext>
            </a:extLst>
          </p:cNvPr>
          <p:cNvPicPr>
            <a:picLocks noChangeAspect="1"/>
          </p:cNvPicPr>
          <p:nvPr/>
        </p:nvPicPr>
        <p:blipFill>
          <a:blip r:embed="rId2"/>
          <a:stretch>
            <a:fillRect/>
          </a:stretch>
        </p:blipFill>
        <p:spPr>
          <a:xfrm>
            <a:off x="9304162" y="136058"/>
            <a:ext cx="2536863" cy="1563913"/>
          </a:xfrm>
          <a:prstGeom prst="rect">
            <a:avLst/>
          </a:prstGeom>
        </p:spPr>
      </p:pic>
    </p:spTree>
    <p:extLst>
      <p:ext uri="{BB962C8B-B14F-4D97-AF65-F5344CB8AC3E}">
        <p14:creationId xmlns:p14="http://schemas.microsoft.com/office/powerpoint/2010/main" val="2676435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DDF2E-D34F-4DC6-9D58-C6D28DD8B517}"/>
              </a:ext>
            </a:extLst>
          </p:cNvPr>
          <p:cNvSpPr>
            <a:spLocks noGrp="1"/>
          </p:cNvSpPr>
          <p:nvPr>
            <p:ph type="title"/>
          </p:nvPr>
        </p:nvSpPr>
        <p:spPr/>
        <p:txBody>
          <a:bodyPr/>
          <a:lstStyle/>
          <a:p>
            <a:r>
              <a:rPr lang="en-US" b="1" dirty="0"/>
              <a:t>Endotracheal Tube</a:t>
            </a:r>
          </a:p>
        </p:txBody>
      </p:sp>
      <p:pic>
        <p:nvPicPr>
          <p:cNvPr id="8" name="Content Placeholder 7">
            <a:extLst>
              <a:ext uri="{FF2B5EF4-FFF2-40B4-BE49-F238E27FC236}">
                <a16:creationId xmlns:a16="http://schemas.microsoft.com/office/drawing/2014/main" xmlns="" id="{1DCAC66F-D86E-4861-8AB0-8A80FE17B78F}"/>
              </a:ext>
            </a:extLst>
          </p:cNvPr>
          <p:cNvPicPr>
            <a:picLocks noGrp="1" noChangeAspect="1"/>
          </p:cNvPicPr>
          <p:nvPr>
            <p:ph idx="1"/>
          </p:nvPr>
        </p:nvPicPr>
        <p:blipFill rotWithShape="1">
          <a:blip r:embed="rId2"/>
          <a:srcRect b="64689"/>
          <a:stretch/>
        </p:blipFill>
        <p:spPr>
          <a:xfrm>
            <a:off x="6246272" y="4893975"/>
            <a:ext cx="5613635" cy="1173707"/>
          </a:xfrm>
          <a:prstGeom prst="rect">
            <a:avLst/>
          </a:prstGeom>
        </p:spPr>
      </p:pic>
      <p:pic>
        <p:nvPicPr>
          <p:cNvPr id="3" name="Picture 2">
            <a:extLst>
              <a:ext uri="{FF2B5EF4-FFF2-40B4-BE49-F238E27FC236}">
                <a16:creationId xmlns:a16="http://schemas.microsoft.com/office/drawing/2014/main" xmlns="" id="{EEF8FAF5-DFF5-4625-943B-CB297DAB6F23}"/>
              </a:ext>
            </a:extLst>
          </p:cNvPr>
          <p:cNvPicPr>
            <a:picLocks noChangeAspect="1"/>
          </p:cNvPicPr>
          <p:nvPr/>
        </p:nvPicPr>
        <p:blipFill>
          <a:blip r:embed="rId3"/>
          <a:stretch>
            <a:fillRect/>
          </a:stretch>
        </p:blipFill>
        <p:spPr>
          <a:xfrm>
            <a:off x="6114199" y="2163653"/>
            <a:ext cx="5745708" cy="2472743"/>
          </a:xfrm>
          <a:prstGeom prst="rect">
            <a:avLst/>
          </a:prstGeom>
        </p:spPr>
      </p:pic>
      <p:pic>
        <p:nvPicPr>
          <p:cNvPr id="9" name="Picture 8">
            <a:extLst>
              <a:ext uri="{FF2B5EF4-FFF2-40B4-BE49-F238E27FC236}">
                <a16:creationId xmlns:a16="http://schemas.microsoft.com/office/drawing/2014/main" xmlns="" id="{31A98F9C-AA7D-4F73-907F-F59D1C6EADFB}"/>
              </a:ext>
            </a:extLst>
          </p:cNvPr>
          <p:cNvPicPr>
            <a:picLocks noChangeAspect="1"/>
          </p:cNvPicPr>
          <p:nvPr/>
        </p:nvPicPr>
        <p:blipFill rotWithShape="1">
          <a:blip r:embed="rId4"/>
          <a:srcRect t="15224" b="15918"/>
          <a:stretch/>
        </p:blipFill>
        <p:spPr>
          <a:xfrm>
            <a:off x="838200" y="2329503"/>
            <a:ext cx="4541501" cy="3416204"/>
          </a:xfrm>
          <a:prstGeom prst="rect">
            <a:avLst/>
          </a:prstGeom>
        </p:spPr>
      </p:pic>
    </p:spTree>
    <p:extLst>
      <p:ext uri="{BB962C8B-B14F-4D97-AF65-F5344CB8AC3E}">
        <p14:creationId xmlns:p14="http://schemas.microsoft.com/office/powerpoint/2010/main" val="1931841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19220-D2A4-451E-BCC8-F92026D109CA}"/>
              </a:ext>
            </a:extLst>
          </p:cNvPr>
          <p:cNvSpPr>
            <a:spLocks noGrp="1"/>
          </p:cNvSpPr>
          <p:nvPr>
            <p:ph type="title"/>
          </p:nvPr>
        </p:nvSpPr>
        <p:spPr/>
        <p:txBody>
          <a:bodyPr>
            <a:normAutofit/>
          </a:bodyPr>
          <a:lstStyle/>
          <a:p>
            <a:r>
              <a:rPr lang="en-US" b="1" dirty="0"/>
              <a:t>Complications of Endotracheal Intubation</a:t>
            </a:r>
          </a:p>
        </p:txBody>
      </p:sp>
      <p:sp>
        <p:nvSpPr>
          <p:cNvPr id="3" name="Content Placeholder 2">
            <a:extLst>
              <a:ext uri="{FF2B5EF4-FFF2-40B4-BE49-F238E27FC236}">
                <a16:creationId xmlns:a16="http://schemas.microsoft.com/office/drawing/2014/main" xmlns="" id="{60F25D25-68A8-452E-B966-B0822D90A950}"/>
              </a:ext>
            </a:extLst>
          </p:cNvPr>
          <p:cNvSpPr>
            <a:spLocks noGrp="1"/>
          </p:cNvSpPr>
          <p:nvPr>
            <p:ph idx="1"/>
          </p:nvPr>
        </p:nvSpPr>
        <p:spPr/>
        <p:txBody>
          <a:bodyPr>
            <a:normAutofit lnSpcReduction="10000"/>
          </a:bodyPr>
          <a:lstStyle/>
          <a:p>
            <a:r>
              <a:rPr lang="en-US" sz="2400" b="1" u="sng" dirty="0"/>
              <a:t>Postintubation Croup</a:t>
            </a:r>
          </a:p>
          <a:p>
            <a:pPr>
              <a:buFont typeface="Arial" panose="020B0604020202020204" pitchFamily="34" charset="0"/>
              <a:buChar char="•"/>
            </a:pPr>
            <a:r>
              <a:rPr lang="en-US" sz="2400" dirty="0"/>
              <a:t>Incidence : 0.1-1%</a:t>
            </a:r>
          </a:p>
          <a:p>
            <a:pPr>
              <a:buFont typeface="Arial" panose="020B0604020202020204" pitchFamily="34" charset="0"/>
              <a:buChar char="•"/>
            </a:pPr>
            <a:r>
              <a:rPr lang="en-US" sz="2400" dirty="0" smtClean="0"/>
              <a:t>Risk </a:t>
            </a:r>
            <a:r>
              <a:rPr lang="en-US" sz="2400" dirty="0"/>
              <a:t>factors:</a:t>
            </a:r>
          </a:p>
          <a:p>
            <a:pPr lvl="1"/>
            <a:r>
              <a:rPr lang="en-US" sz="2000" dirty="0"/>
              <a:t> large ETT</a:t>
            </a:r>
          </a:p>
          <a:p>
            <a:pPr lvl="1"/>
            <a:r>
              <a:rPr lang="en-US" sz="2000" dirty="0"/>
              <a:t>change in patient position </a:t>
            </a:r>
          </a:p>
          <a:p>
            <a:pPr lvl="1"/>
            <a:r>
              <a:rPr lang="en-US" sz="2000" dirty="0"/>
              <a:t>multiple attempts at intubation</a:t>
            </a:r>
          </a:p>
          <a:p>
            <a:pPr lvl="1"/>
            <a:r>
              <a:rPr lang="en-US" sz="2000" dirty="0"/>
              <a:t>traumatic intubation</a:t>
            </a:r>
          </a:p>
          <a:p>
            <a:pPr>
              <a:buFont typeface="Arial" panose="020B0604020202020204" pitchFamily="34" charset="0"/>
              <a:buChar char="•"/>
            </a:pPr>
            <a:r>
              <a:rPr lang="en-US" sz="2400" dirty="0"/>
              <a:t>Tx:</a:t>
            </a:r>
          </a:p>
          <a:p>
            <a:pPr lvl="1"/>
            <a:r>
              <a:rPr lang="en-US" sz="2000" dirty="0"/>
              <a:t>nebulized racemic epinephrine </a:t>
            </a:r>
            <a:endParaRPr lang="en-US" sz="2000" dirty="0" smtClean="0"/>
          </a:p>
          <a:p>
            <a:pPr lvl="1"/>
            <a:r>
              <a:rPr lang="en-US" sz="2000" dirty="0" smtClean="0"/>
              <a:t>steroid</a:t>
            </a:r>
            <a:endParaRPr lang="en-US" sz="2000" dirty="0"/>
          </a:p>
          <a:p>
            <a:endParaRPr lang="en-US" dirty="0"/>
          </a:p>
        </p:txBody>
      </p:sp>
    </p:spTree>
    <p:extLst>
      <p:ext uri="{BB962C8B-B14F-4D97-AF65-F5344CB8AC3E}">
        <p14:creationId xmlns:p14="http://schemas.microsoft.com/office/powerpoint/2010/main" val="406935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C8446-BC9F-4413-8EED-373C5A2E0909}"/>
              </a:ext>
            </a:extLst>
          </p:cNvPr>
          <p:cNvSpPr>
            <a:spLocks noGrp="1"/>
          </p:cNvSpPr>
          <p:nvPr>
            <p:ph type="title"/>
          </p:nvPr>
        </p:nvSpPr>
        <p:spPr/>
        <p:txBody>
          <a:bodyPr/>
          <a:lstStyle/>
          <a:p>
            <a:r>
              <a:rPr lang="en-US" b="1" dirty="0"/>
              <a:t>Complications of Endotracheal Intubation</a:t>
            </a:r>
            <a:endParaRPr lang="en-US" dirty="0"/>
          </a:p>
        </p:txBody>
      </p:sp>
      <p:sp>
        <p:nvSpPr>
          <p:cNvPr id="3" name="Content Placeholder 2">
            <a:extLst>
              <a:ext uri="{FF2B5EF4-FFF2-40B4-BE49-F238E27FC236}">
                <a16:creationId xmlns:a16="http://schemas.microsoft.com/office/drawing/2014/main" xmlns="" id="{2FA43452-FF33-413B-845C-55AF89D371CF}"/>
              </a:ext>
            </a:extLst>
          </p:cNvPr>
          <p:cNvSpPr>
            <a:spLocks noGrp="1"/>
          </p:cNvSpPr>
          <p:nvPr>
            <p:ph idx="1"/>
          </p:nvPr>
        </p:nvSpPr>
        <p:spPr/>
        <p:txBody>
          <a:bodyPr>
            <a:normAutofit fontScale="92500" lnSpcReduction="20000"/>
          </a:bodyPr>
          <a:lstStyle/>
          <a:p>
            <a:r>
              <a:rPr lang="en-US" sz="2400" b="1" u="sng" dirty="0" smtClean="0"/>
              <a:t>Subglottic Stenosis</a:t>
            </a:r>
            <a:endParaRPr lang="en-US" sz="2400" b="1" u="sng" dirty="0"/>
          </a:p>
          <a:p>
            <a:pPr>
              <a:buFont typeface="Arial" panose="020B0604020202020204" pitchFamily="34" charset="0"/>
              <a:buChar char="•"/>
            </a:pPr>
            <a:r>
              <a:rPr lang="en-US" sz="2400" dirty="0" smtClean="0"/>
              <a:t>Occurs </a:t>
            </a:r>
            <a:r>
              <a:rPr lang="en-US" sz="2400" dirty="0"/>
              <a:t>in </a:t>
            </a:r>
            <a:r>
              <a:rPr lang="en-US" sz="2400" dirty="0" smtClean="0"/>
              <a:t>of </a:t>
            </a:r>
            <a:r>
              <a:rPr lang="en-US" sz="2400" dirty="0"/>
              <a:t>prolonged endotracheal intubation</a:t>
            </a:r>
          </a:p>
          <a:p>
            <a:pPr>
              <a:buFont typeface="Arial" panose="020B0604020202020204" pitchFamily="34" charset="0"/>
              <a:buChar char="•"/>
            </a:pPr>
            <a:r>
              <a:rPr lang="en-US" sz="2400" dirty="0" smtClean="0"/>
              <a:t>Lower </a:t>
            </a:r>
            <a:r>
              <a:rPr lang="en-US" sz="2400" dirty="0"/>
              <a:t>incidence in preterm infants and neonates due to relative immaturity of cricoid cartilage</a:t>
            </a:r>
          </a:p>
          <a:p>
            <a:pPr>
              <a:buFont typeface="Arial" panose="020B0604020202020204" pitchFamily="34" charset="0"/>
              <a:buChar char="•"/>
            </a:pPr>
            <a:r>
              <a:rPr lang="en-US" sz="2400" dirty="0" smtClean="0"/>
              <a:t>Pathogenesis</a:t>
            </a:r>
            <a:r>
              <a:rPr lang="en-US" sz="2400" dirty="0"/>
              <a:t>: </a:t>
            </a:r>
          </a:p>
          <a:p>
            <a:pPr lvl="1"/>
            <a:r>
              <a:rPr lang="en-US" sz="2000" dirty="0"/>
              <a:t>ischemic injury secondary to lateral wall pressure from ETT </a:t>
            </a:r>
            <a:r>
              <a:rPr lang="en-US" sz="2000" dirty="0" smtClean="0"/>
              <a:t>edema</a:t>
            </a:r>
          </a:p>
          <a:p>
            <a:pPr lvl="1"/>
            <a:r>
              <a:rPr lang="en-US" sz="2000" dirty="0" smtClean="0"/>
              <a:t>Necrosis</a:t>
            </a:r>
          </a:p>
          <a:p>
            <a:pPr lvl="1"/>
            <a:r>
              <a:rPr lang="en-US" sz="2000" dirty="0" smtClean="0"/>
              <a:t>ulceration </a:t>
            </a:r>
            <a:r>
              <a:rPr lang="en-US" sz="2000" dirty="0"/>
              <a:t>of </a:t>
            </a:r>
            <a:r>
              <a:rPr lang="en-US" sz="2000" dirty="0" smtClean="0"/>
              <a:t>mucosa</a:t>
            </a:r>
          </a:p>
          <a:p>
            <a:pPr lvl="1"/>
            <a:endParaRPr lang="en-US" sz="2000" dirty="0" smtClean="0"/>
          </a:p>
          <a:p>
            <a:r>
              <a:rPr lang="en-US" sz="2400" b="1" u="sng" dirty="0"/>
              <a:t>Granulation tissues form </a:t>
            </a:r>
          </a:p>
          <a:p>
            <a:pPr>
              <a:buFont typeface="Arial" panose="020B0604020202020204" pitchFamily="34" charset="0"/>
              <a:buChar char="•"/>
            </a:pPr>
            <a:r>
              <a:rPr lang="en-US" sz="2400" dirty="0"/>
              <a:t>scarring and stenosis</a:t>
            </a:r>
          </a:p>
          <a:p>
            <a:endParaRPr lang="en-US" sz="2200" dirty="0"/>
          </a:p>
          <a:p>
            <a:endParaRPr lang="en-US" sz="2200" dirty="0"/>
          </a:p>
          <a:p>
            <a:pPr lvl="1"/>
            <a:endParaRPr lang="en-US" sz="2000" dirty="0"/>
          </a:p>
          <a:p>
            <a:endParaRPr lang="en-US" dirty="0"/>
          </a:p>
        </p:txBody>
      </p:sp>
    </p:spTree>
    <p:extLst>
      <p:ext uri="{BB962C8B-B14F-4D97-AF65-F5344CB8AC3E}">
        <p14:creationId xmlns:p14="http://schemas.microsoft.com/office/powerpoint/2010/main" val="1629608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F644E-F702-4B16-BA13-0C51DD4705CC}"/>
              </a:ext>
            </a:extLst>
          </p:cNvPr>
          <p:cNvSpPr>
            <a:spLocks noGrp="1"/>
          </p:cNvSpPr>
          <p:nvPr>
            <p:ph type="title"/>
          </p:nvPr>
        </p:nvSpPr>
        <p:spPr/>
        <p:txBody>
          <a:bodyPr/>
          <a:lstStyle/>
          <a:p>
            <a:r>
              <a:rPr lang="en-US" b="1" dirty="0"/>
              <a:t>Congenital Neck Masses</a:t>
            </a:r>
          </a:p>
        </p:txBody>
      </p:sp>
      <p:pic>
        <p:nvPicPr>
          <p:cNvPr id="5" name="Content Placeholder 4">
            <a:extLst>
              <a:ext uri="{FF2B5EF4-FFF2-40B4-BE49-F238E27FC236}">
                <a16:creationId xmlns:a16="http://schemas.microsoft.com/office/drawing/2014/main" xmlns="" id="{9EBC9F18-F38C-40E6-B007-A7EAAA934ABB}"/>
              </a:ext>
            </a:extLst>
          </p:cNvPr>
          <p:cNvPicPr>
            <a:picLocks noGrp="1" noChangeAspect="1"/>
          </p:cNvPicPr>
          <p:nvPr>
            <p:ph idx="1"/>
          </p:nvPr>
        </p:nvPicPr>
        <p:blipFill>
          <a:blip r:embed="rId2"/>
          <a:stretch>
            <a:fillRect/>
          </a:stretch>
        </p:blipFill>
        <p:spPr>
          <a:xfrm>
            <a:off x="1162050" y="2152650"/>
            <a:ext cx="3790950" cy="2896394"/>
          </a:xfrm>
        </p:spPr>
      </p:pic>
      <p:pic>
        <p:nvPicPr>
          <p:cNvPr id="7" name="Picture 6">
            <a:extLst>
              <a:ext uri="{FF2B5EF4-FFF2-40B4-BE49-F238E27FC236}">
                <a16:creationId xmlns:a16="http://schemas.microsoft.com/office/drawing/2014/main" xmlns="" id="{CB4B6591-0773-415B-997E-4440F221F49A}"/>
              </a:ext>
            </a:extLst>
          </p:cNvPr>
          <p:cNvPicPr>
            <a:picLocks noChangeAspect="1"/>
          </p:cNvPicPr>
          <p:nvPr/>
        </p:nvPicPr>
        <p:blipFill>
          <a:blip r:embed="rId3"/>
          <a:stretch>
            <a:fillRect/>
          </a:stretch>
        </p:blipFill>
        <p:spPr>
          <a:xfrm>
            <a:off x="6743700" y="2381251"/>
            <a:ext cx="4610100" cy="3600450"/>
          </a:xfrm>
          <a:prstGeom prst="rect">
            <a:avLst/>
          </a:prstGeom>
        </p:spPr>
      </p:pic>
    </p:spTree>
    <p:extLst>
      <p:ext uri="{BB962C8B-B14F-4D97-AF65-F5344CB8AC3E}">
        <p14:creationId xmlns:p14="http://schemas.microsoft.com/office/powerpoint/2010/main" val="3205103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43E86-158F-4E74-82E3-D792E02EB981}"/>
              </a:ext>
            </a:extLst>
          </p:cNvPr>
          <p:cNvSpPr>
            <a:spLocks noGrp="1"/>
          </p:cNvSpPr>
          <p:nvPr>
            <p:ph type="title"/>
          </p:nvPr>
        </p:nvSpPr>
        <p:spPr/>
        <p:txBody>
          <a:bodyPr>
            <a:normAutofit/>
          </a:bodyPr>
          <a:lstStyle/>
          <a:p>
            <a:r>
              <a:rPr lang="en-US" b="1" dirty="0"/>
              <a:t>Congenital Syndromes</a:t>
            </a:r>
            <a:br>
              <a:rPr lang="en-US" b="1" dirty="0"/>
            </a:br>
            <a:r>
              <a:rPr lang="en-US" b="1" dirty="0"/>
              <a:t>Pierre Robin Sequence</a:t>
            </a:r>
          </a:p>
        </p:txBody>
      </p:sp>
      <p:pic>
        <p:nvPicPr>
          <p:cNvPr id="5" name="Content Placeholder 4">
            <a:extLst>
              <a:ext uri="{FF2B5EF4-FFF2-40B4-BE49-F238E27FC236}">
                <a16:creationId xmlns:a16="http://schemas.microsoft.com/office/drawing/2014/main" xmlns="" id="{A0E09AA0-DF88-4099-A3AE-6D4645F339B2}"/>
              </a:ext>
            </a:extLst>
          </p:cNvPr>
          <p:cNvPicPr>
            <a:picLocks noGrp="1" noChangeAspect="1"/>
          </p:cNvPicPr>
          <p:nvPr>
            <p:ph idx="1"/>
          </p:nvPr>
        </p:nvPicPr>
        <p:blipFill>
          <a:blip r:embed="rId2"/>
          <a:stretch>
            <a:fillRect/>
          </a:stretch>
        </p:blipFill>
        <p:spPr>
          <a:xfrm>
            <a:off x="3052293" y="2009104"/>
            <a:ext cx="7070501" cy="4134119"/>
          </a:xfrm>
        </p:spPr>
      </p:pic>
    </p:spTree>
    <p:extLst>
      <p:ext uri="{BB962C8B-B14F-4D97-AF65-F5344CB8AC3E}">
        <p14:creationId xmlns:p14="http://schemas.microsoft.com/office/powerpoint/2010/main" val="304728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a:r>
              <a:rPr lang="en-US" sz="4000" b="1" dirty="0"/>
              <a:t>Anatomical difference between adult and </a:t>
            </a:r>
            <a:r>
              <a:rPr lang="en-US" sz="4000" b="1" dirty="0" smtClean="0"/>
              <a:t>pediatric</a:t>
            </a:r>
            <a:br>
              <a:rPr lang="en-US" sz="4000" b="1" dirty="0" smtClean="0"/>
            </a:br>
            <a:endParaRPr lang="en-US" sz="4000" b="1" dirty="0"/>
          </a:p>
        </p:txBody>
      </p:sp>
      <p:sp>
        <p:nvSpPr>
          <p:cNvPr id="19459" name="Content Placeholder 2"/>
          <p:cNvSpPr>
            <a:spLocks noGrp="1"/>
          </p:cNvSpPr>
          <p:nvPr>
            <p:ph idx="1"/>
          </p:nvPr>
        </p:nvSpPr>
        <p:spPr>
          <a:xfrm>
            <a:off x="1255594" y="2127415"/>
            <a:ext cx="9634185" cy="4228936"/>
          </a:xfrm>
        </p:spPr>
        <p:txBody>
          <a:bodyPr/>
          <a:lstStyle/>
          <a:p>
            <a:pPr>
              <a:buFont typeface="Arial" panose="020B0604020202020204" pitchFamily="34" charset="0"/>
              <a:buChar char="•"/>
            </a:pPr>
            <a:r>
              <a:rPr lang="en-US" sz="2400" b="1" dirty="0"/>
              <a:t>Epiglottis</a:t>
            </a:r>
          </a:p>
          <a:p>
            <a:pPr lvl="1"/>
            <a:r>
              <a:rPr lang="en-US" sz="2000" dirty="0"/>
              <a:t>Relatively large size in children	</a:t>
            </a:r>
          </a:p>
          <a:p>
            <a:pPr lvl="1"/>
            <a:r>
              <a:rPr lang="en-US" sz="2000" dirty="0"/>
              <a:t>Omega shaped	</a:t>
            </a:r>
          </a:p>
          <a:p>
            <a:pPr lvl="1"/>
            <a:r>
              <a:rPr lang="en-US" sz="2000" dirty="0"/>
              <a:t>Floppy – not much cartilage</a:t>
            </a:r>
          </a:p>
          <a:p>
            <a:pPr lvl="1"/>
            <a:endParaRPr lang="en-US" dirty="0"/>
          </a:p>
          <a:p>
            <a:endParaRPr lang="en-US" sz="2000" dirty="0"/>
          </a:p>
        </p:txBody>
      </p:sp>
      <p:sp>
        <p:nvSpPr>
          <p:cNvPr id="2" name="Slide Number Placeholder 1"/>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a:lstStyle>
          <a:p>
            <a:fld id="{3C2E717A-7CBC-46A0-86D2-0CA393ABEACA}" type="slidenum">
              <a:rPr lang="en-US" smtClean="0"/>
              <a:pPr/>
              <a:t>4</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854" y="2050278"/>
            <a:ext cx="5512157" cy="353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FEE4534-1433-42A8-A20F-6AA98D6154B8}"/>
              </a:ext>
            </a:extLst>
          </p:cNvPr>
          <p:cNvPicPr>
            <a:picLocks noGrp="1" noChangeAspect="1"/>
          </p:cNvPicPr>
          <p:nvPr>
            <p:ph idx="1"/>
          </p:nvPr>
        </p:nvPicPr>
        <p:blipFill>
          <a:blip r:embed="rId2"/>
          <a:stretch>
            <a:fillRect/>
          </a:stretch>
        </p:blipFill>
        <p:spPr>
          <a:xfrm>
            <a:off x="2367288" y="2483481"/>
            <a:ext cx="3333750" cy="2848769"/>
          </a:xfrm>
        </p:spPr>
      </p:pic>
      <p:pic>
        <p:nvPicPr>
          <p:cNvPr id="7" name="Picture 6">
            <a:extLst>
              <a:ext uri="{FF2B5EF4-FFF2-40B4-BE49-F238E27FC236}">
                <a16:creationId xmlns:a16="http://schemas.microsoft.com/office/drawing/2014/main" xmlns="" id="{45C1CAE4-8459-4B2A-BABA-6E37AF23D61C}"/>
              </a:ext>
            </a:extLst>
          </p:cNvPr>
          <p:cNvPicPr>
            <a:picLocks noChangeAspect="1"/>
          </p:cNvPicPr>
          <p:nvPr/>
        </p:nvPicPr>
        <p:blipFill>
          <a:blip r:embed="rId3"/>
          <a:stretch>
            <a:fillRect/>
          </a:stretch>
        </p:blipFill>
        <p:spPr>
          <a:xfrm>
            <a:off x="7075199" y="2364066"/>
            <a:ext cx="2524125" cy="3175000"/>
          </a:xfrm>
          <a:prstGeom prst="rect">
            <a:avLst/>
          </a:prstGeom>
        </p:spPr>
      </p:pic>
    </p:spTree>
    <p:extLst>
      <p:ext uri="{BB962C8B-B14F-4D97-AF65-F5344CB8AC3E}">
        <p14:creationId xmlns:p14="http://schemas.microsoft.com/office/powerpoint/2010/main" val="1841689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68EA5-DB6D-4524-978A-5E8C9075B034}"/>
              </a:ext>
            </a:extLst>
          </p:cNvPr>
          <p:cNvSpPr>
            <a:spLocks noGrp="1"/>
          </p:cNvSpPr>
          <p:nvPr>
            <p:ph type="title"/>
          </p:nvPr>
        </p:nvSpPr>
        <p:spPr/>
        <p:txBody>
          <a:bodyPr>
            <a:normAutofit/>
          </a:bodyPr>
          <a:lstStyle/>
          <a:p>
            <a:r>
              <a:rPr lang="sv-SE" b="1" dirty="0"/>
              <a:t>Congenital </a:t>
            </a:r>
            <a:r>
              <a:rPr lang="sv-SE" b="1" dirty="0" smtClean="0"/>
              <a:t>Syndrome Down’s </a:t>
            </a:r>
            <a:r>
              <a:rPr lang="sv-SE" b="1" dirty="0"/>
              <a:t>Syndrome</a:t>
            </a:r>
            <a:endParaRPr lang="en-US" b="1" dirty="0"/>
          </a:p>
        </p:txBody>
      </p:sp>
      <p:pic>
        <p:nvPicPr>
          <p:cNvPr id="5" name="Content Placeholder 4">
            <a:extLst>
              <a:ext uri="{FF2B5EF4-FFF2-40B4-BE49-F238E27FC236}">
                <a16:creationId xmlns:a16="http://schemas.microsoft.com/office/drawing/2014/main" xmlns="" id="{FF7D2D2B-05FD-47CB-9041-C6183E2F5533}"/>
              </a:ext>
            </a:extLst>
          </p:cNvPr>
          <p:cNvPicPr>
            <a:picLocks noGrp="1" noChangeAspect="1"/>
          </p:cNvPicPr>
          <p:nvPr>
            <p:ph idx="1"/>
          </p:nvPr>
        </p:nvPicPr>
        <p:blipFill>
          <a:blip r:embed="rId2"/>
          <a:stretch>
            <a:fillRect/>
          </a:stretch>
        </p:blipFill>
        <p:spPr>
          <a:xfrm>
            <a:off x="3052293" y="1931832"/>
            <a:ext cx="6671255" cy="4108360"/>
          </a:xfrm>
        </p:spPr>
      </p:pic>
    </p:spTree>
    <p:extLst>
      <p:ext uri="{BB962C8B-B14F-4D97-AF65-F5344CB8AC3E}">
        <p14:creationId xmlns:p14="http://schemas.microsoft.com/office/powerpoint/2010/main" val="696289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7F052-A90A-40CA-ADA1-3BF311461CB7}"/>
              </a:ext>
            </a:extLst>
          </p:cNvPr>
          <p:cNvSpPr>
            <a:spLocks noGrp="1"/>
          </p:cNvSpPr>
          <p:nvPr>
            <p:ph type="title"/>
          </p:nvPr>
        </p:nvSpPr>
        <p:spPr/>
        <p:txBody>
          <a:bodyPr/>
          <a:lstStyle/>
          <a:p>
            <a:r>
              <a:rPr lang="en-US" b="1" dirty="0"/>
              <a:t>Inflammatory</a:t>
            </a:r>
          </a:p>
        </p:txBody>
      </p:sp>
      <p:pic>
        <p:nvPicPr>
          <p:cNvPr id="5" name="Content Placeholder 4">
            <a:extLst>
              <a:ext uri="{FF2B5EF4-FFF2-40B4-BE49-F238E27FC236}">
                <a16:creationId xmlns:a16="http://schemas.microsoft.com/office/drawing/2014/main" xmlns="" id="{8E9AF451-08DE-4AE6-B0BB-8A5B18B20345}"/>
              </a:ext>
            </a:extLst>
          </p:cNvPr>
          <p:cNvPicPr>
            <a:picLocks noGrp="1" noChangeAspect="1"/>
          </p:cNvPicPr>
          <p:nvPr>
            <p:ph idx="1"/>
          </p:nvPr>
        </p:nvPicPr>
        <p:blipFill>
          <a:blip r:embed="rId2"/>
          <a:stretch>
            <a:fillRect/>
          </a:stretch>
        </p:blipFill>
        <p:spPr>
          <a:xfrm>
            <a:off x="4460118" y="2019300"/>
            <a:ext cx="2545520" cy="3603577"/>
          </a:xfrm>
        </p:spPr>
      </p:pic>
      <p:pic>
        <p:nvPicPr>
          <p:cNvPr id="7" name="Picture 6">
            <a:extLst>
              <a:ext uri="{FF2B5EF4-FFF2-40B4-BE49-F238E27FC236}">
                <a16:creationId xmlns:a16="http://schemas.microsoft.com/office/drawing/2014/main" xmlns="" id="{092C99D1-2203-4B79-9060-26547E36B591}"/>
              </a:ext>
            </a:extLst>
          </p:cNvPr>
          <p:cNvPicPr>
            <a:picLocks noChangeAspect="1"/>
          </p:cNvPicPr>
          <p:nvPr/>
        </p:nvPicPr>
        <p:blipFill>
          <a:blip r:embed="rId3"/>
          <a:stretch>
            <a:fillRect/>
          </a:stretch>
        </p:blipFill>
        <p:spPr>
          <a:xfrm>
            <a:off x="7820167" y="2019300"/>
            <a:ext cx="3234520" cy="3603577"/>
          </a:xfrm>
          <a:prstGeom prst="rect">
            <a:avLst/>
          </a:prstGeom>
        </p:spPr>
      </p:pic>
      <p:pic>
        <p:nvPicPr>
          <p:cNvPr id="9" name="Picture 8">
            <a:extLst>
              <a:ext uri="{FF2B5EF4-FFF2-40B4-BE49-F238E27FC236}">
                <a16:creationId xmlns:a16="http://schemas.microsoft.com/office/drawing/2014/main" xmlns="" id="{AA3DEBC0-AC3C-4520-AE0F-039F3F2944AC}"/>
              </a:ext>
            </a:extLst>
          </p:cNvPr>
          <p:cNvPicPr>
            <a:picLocks noChangeAspect="1"/>
          </p:cNvPicPr>
          <p:nvPr/>
        </p:nvPicPr>
        <p:blipFill>
          <a:blip r:embed="rId4"/>
          <a:stretch>
            <a:fillRect/>
          </a:stretch>
        </p:blipFill>
        <p:spPr>
          <a:xfrm>
            <a:off x="1269243" y="2019300"/>
            <a:ext cx="2545520" cy="3603578"/>
          </a:xfrm>
          <a:prstGeom prst="rect">
            <a:avLst/>
          </a:prstGeom>
        </p:spPr>
      </p:pic>
    </p:spTree>
    <p:extLst>
      <p:ext uri="{BB962C8B-B14F-4D97-AF65-F5344CB8AC3E}">
        <p14:creationId xmlns:p14="http://schemas.microsoft.com/office/powerpoint/2010/main" val="19074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3300F-29E6-4F06-AB0A-186515DD1BE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E11D201-1BF2-46C9-8734-2F02EE52AA0E}"/>
              </a:ext>
            </a:extLst>
          </p:cNvPr>
          <p:cNvPicPr>
            <a:picLocks noGrp="1" noChangeAspect="1"/>
          </p:cNvPicPr>
          <p:nvPr>
            <p:ph idx="1"/>
          </p:nvPr>
        </p:nvPicPr>
        <p:blipFill>
          <a:blip r:embed="rId2"/>
          <a:stretch>
            <a:fillRect/>
          </a:stretch>
        </p:blipFill>
        <p:spPr>
          <a:xfrm>
            <a:off x="545911" y="259307"/>
            <a:ext cx="11163868" cy="5909673"/>
          </a:xfrm>
          <a:prstGeom prst="rect">
            <a:avLst/>
          </a:prstGeom>
        </p:spPr>
      </p:pic>
    </p:spTree>
    <p:extLst>
      <p:ext uri="{BB962C8B-B14F-4D97-AF65-F5344CB8AC3E}">
        <p14:creationId xmlns:p14="http://schemas.microsoft.com/office/powerpoint/2010/main" val="3075454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7932A-7D6C-42E2-9C5E-DA10EB36A615}"/>
              </a:ext>
            </a:extLst>
          </p:cNvPr>
          <p:cNvSpPr>
            <a:spLocks noGrp="1"/>
          </p:cNvSpPr>
          <p:nvPr>
            <p:ph type="title"/>
          </p:nvPr>
        </p:nvSpPr>
        <p:spPr/>
        <p:txBody>
          <a:bodyPr>
            <a:normAutofit/>
          </a:bodyPr>
          <a:lstStyle/>
          <a:p>
            <a:r>
              <a:rPr lang="en-US" sz="4400" b="1" dirty="0"/>
              <a:t>The Six ‘P’s of </a:t>
            </a:r>
            <a:r>
              <a:rPr lang="en-US" sz="4400" b="1" dirty="0" smtClean="0"/>
              <a:t>RSI(</a:t>
            </a:r>
            <a:r>
              <a:rPr lang="en-US" sz="4400" dirty="0" smtClean="0"/>
              <a:t>Rapid </a:t>
            </a:r>
            <a:r>
              <a:rPr lang="en-US" sz="4400" dirty="0"/>
              <a:t>Sequence </a:t>
            </a:r>
            <a:r>
              <a:rPr lang="en-US" sz="4400" dirty="0" smtClean="0"/>
              <a:t>Intubation)</a:t>
            </a:r>
            <a:endParaRPr lang="en-US" sz="4400" b="1" dirty="0"/>
          </a:p>
        </p:txBody>
      </p:sp>
      <p:sp>
        <p:nvSpPr>
          <p:cNvPr id="3" name="Content Placeholder 2">
            <a:extLst>
              <a:ext uri="{FF2B5EF4-FFF2-40B4-BE49-F238E27FC236}">
                <a16:creationId xmlns:a16="http://schemas.microsoft.com/office/drawing/2014/main" xmlns="" id="{DFAEE557-6B0A-491D-80CD-B06F949D712D}"/>
              </a:ext>
            </a:extLst>
          </p:cNvPr>
          <p:cNvSpPr>
            <a:spLocks noGrp="1"/>
          </p:cNvSpPr>
          <p:nvPr>
            <p:ph idx="1"/>
          </p:nvPr>
        </p:nvSpPr>
        <p:spPr>
          <a:xfrm>
            <a:off x="1123037" y="1845734"/>
            <a:ext cx="10058400" cy="4023360"/>
          </a:xfrm>
        </p:spPr>
        <p:txBody>
          <a:bodyPr numCol="2">
            <a:noAutofit/>
          </a:bodyPr>
          <a:lstStyle/>
          <a:p>
            <a:pPr>
              <a:buFont typeface="Arial" panose="020B0604020202020204" pitchFamily="34" charset="0"/>
              <a:buChar char="•"/>
            </a:pPr>
            <a:r>
              <a:rPr lang="en-US" sz="2800" b="1" dirty="0"/>
              <a:t>P</a:t>
            </a:r>
            <a:r>
              <a:rPr lang="en-US" sz="2400" dirty="0"/>
              <a:t>reparation</a:t>
            </a:r>
          </a:p>
          <a:p>
            <a:pPr>
              <a:buFont typeface="Arial" panose="020B0604020202020204" pitchFamily="34" charset="0"/>
              <a:buChar char="•"/>
            </a:pPr>
            <a:endParaRPr lang="en-US" sz="2400" dirty="0"/>
          </a:p>
          <a:p>
            <a:pPr>
              <a:buFont typeface="Arial" panose="020B0604020202020204" pitchFamily="34" charset="0"/>
              <a:buChar char="•"/>
            </a:pPr>
            <a:r>
              <a:rPr lang="en-US" sz="2800" b="1" dirty="0"/>
              <a:t>P</a:t>
            </a:r>
            <a:r>
              <a:rPr lang="en-US" sz="2400" dirty="0"/>
              <a:t>re-Oxygenation with 100% oxygen</a:t>
            </a:r>
          </a:p>
          <a:p>
            <a:pPr>
              <a:buFont typeface="Arial" panose="020B0604020202020204" pitchFamily="34" charset="0"/>
              <a:buChar char="•"/>
            </a:pPr>
            <a:endParaRPr lang="en-US" sz="2400" dirty="0"/>
          </a:p>
          <a:p>
            <a:pPr>
              <a:buFont typeface="Arial" panose="020B0604020202020204" pitchFamily="34" charset="0"/>
              <a:buChar char="•"/>
            </a:pPr>
            <a:r>
              <a:rPr lang="en-US" sz="2800" b="1" dirty="0"/>
              <a:t>P</a:t>
            </a:r>
            <a:r>
              <a:rPr lang="en-US" sz="2400" dirty="0"/>
              <a:t>retreatment &amp; Induction</a:t>
            </a:r>
          </a:p>
          <a:p>
            <a:pPr>
              <a:buFont typeface="Arial" panose="020B0604020202020204" pitchFamily="34" charset="0"/>
              <a:buChar char="•"/>
            </a:pPr>
            <a:endParaRPr lang="en-US" sz="2400" dirty="0"/>
          </a:p>
          <a:p>
            <a:pPr>
              <a:buFont typeface="Arial" panose="020B0604020202020204" pitchFamily="34" charset="0"/>
              <a:buChar char="•"/>
            </a:pPr>
            <a:r>
              <a:rPr lang="en-US" sz="2800" b="1" dirty="0"/>
              <a:t>P</a:t>
            </a:r>
            <a:r>
              <a:rPr lang="en-US" sz="2400" dirty="0"/>
              <a:t>aralysis + Cricoid pressure</a:t>
            </a:r>
          </a:p>
          <a:p>
            <a:pPr>
              <a:buFont typeface="Arial" panose="020B0604020202020204" pitchFamily="34" charset="0"/>
              <a:buChar char="•"/>
            </a:pPr>
            <a:endParaRPr lang="en-US" sz="2400" dirty="0"/>
          </a:p>
          <a:p>
            <a:pPr>
              <a:buFont typeface="Arial" panose="020B0604020202020204" pitchFamily="34" charset="0"/>
              <a:buChar char="•"/>
            </a:pPr>
            <a:r>
              <a:rPr lang="en-US" sz="2800" b="1" dirty="0"/>
              <a:t>P</a:t>
            </a:r>
            <a:r>
              <a:rPr lang="en-US" sz="2400" dirty="0"/>
              <a:t>lacement of the tube</a:t>
            </a:r>
          </a:p>
          <a:p>
            <a:pPr>
              <a:buFont typeface="Arial" panose="020B0604020202020204" pitchFamily="34" charset="0"/>
              <a:buChar char="•"/>
            </a:pPr>
            <a:endParaRPr lang="en-US" sz="2400" dirty="0"/>
          </a:p>
          <a:p>
            <a:pPr>
              <a:buFont typeface="Arial" panose="020B0604020202020204" pitchFamily="34" charset="0"/>
              <a:buChar char="•"/>
            </a:pPr>
            <a:r>
              <a:rPr lang="en-US" sz="2800" b="1" dirty="0"/>
              <a:t>P</a:t>
            </a:r>
            <a:r>
              <a:rPr lang="en-US" sz="2400" dirty="0"/>
              <a:t>ost intubation management &amp; </a:t>
            </a:r>
            <a:r>
              <a:rPr lang="en-US" sz="2400" dirty="0" smtClean="0"/>
              <a:t>strategy </a:t>
            </a:r>
            <a:r>
              <a:rPr lang="en-US" sz="2400" dirty="0"/>
              <a:t>of failed </a:t>
            </a:r>
            <a:r>
              <a:rPr lang="en-US" sz="2400" dirty="0" smtClean="0"/>
              <a:t>intubation</a:t>
            </a:r>
            <a:endParaRPr lang="en-US" sz="2400" dirty="0"/>
          </a:p>
        </p:txBody>
      </p:sp>
    </p:spTree>
    <p:extLst>
      <p:ext uri="{BB962C8B-B14F-4D97-AF65-F5344CB8AC3E}">
        <p14:creationId xmlns:p14="http://schemas.microsoft.com/office/powerpoint/2010/main" val="3970804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FFD1A-7B05-493B-90B5-2D3F16729FF4}"/>
              </a:ext>
            </a:extLst>
          </p:cNvPr>
          <p:cNvSpPr>
            <a:spLocks noGrp="1"/>
          </p:cNvSpPr>
          <p:nvPr>
            <p:ph type="title"/>
          </p:nvPr>
        </p:nvSpPr>
        <p:spPr/>
        <p:txBody>
          <a:bodyPr/>
          <a:lstStyle/>
          <a:p>
            <a:r>
              <a:rPr lang="en-US" b="1" dirty="0"/>
              <a:t>PREPARATION</a:t>
            </a:r>
          </a:p>
        </p:txBody>
      </p:sp>
      <p:sp>
        <p:nvSpPr>
          <p:cNvPr id="3" name="Content Placeholder 2">
            <a:extLst>
              <a:ext uri="{FF2B5EF4-FFF2-40B4-BE49-F238E27FC236}">
                <a16:creationId xmlns:a16="http://schemas.microsoft.com/office/drawing/2014/main" xmlns="" id="{89AF026E-AA26-4B6B-9DB9-D08DC69A8888}"/>
              </a:ext>
            </a:extLst>
          </p:cNvPr>
          <p:cNvSpPr>
            <a:spLocks noGrp="1"/>
          </p:cNvSpPr>
          <p:nvPr>
            <p:ph idx="1"/>
          </p:nvPr>
        </p:nvSpPr>
        <p:spPr/>
        <p:txBody>
          <a:bodyPr>
            <a:normAutofit/>
          </a:bodyPr>
          <a:lstStyle/>
          <a:p>
            <a:pPr>
              <a:buFont typeface="Arial" panose="020B0604020202020204" pitchFamily="34" charset="0"/>
              <a:buChar char="•"/>
            </a:pPr>
            <a:r>
              <a:rPr lang="en-US" sz="2400" dirty="0"/>
              <a:t>Assess patient </a:t>
            </a:r>
          </a:p>
          <a:p>
            <a:pPr lvl="1"/>
            <a:r>
              <a:rPr lang="en-US" sz="2000" dirty="0"/>
              <a:t> Any features of difficult intubation?</a:t>
            </a:r>
          </a:p>
          <a:p>
            <a:pPr>
              <a:buFont typeface="Arial" panose="020B0604020202020204" pitchFamily="34" charset="0"/>
              <a:buChar char="•"/>
            </a:pPr>
            <a:r>
              <a:rPr lang="en-US" sz="2400" dirty="0"/>
              <a:t>IV Access </a:t>
            </a:r>
          </a:p>
          <a:p>
            <a:pPr lvl="1"/>
            <a:r>
              <a:rPr lang="en-US" sz="2000" dirty="0"/>
              <a:t>Adequate &amp; Functioning</a:t>
            </a:r>
          </a:p>
          <a:p>
            <a:pPr>
              <a:buFont typeface="Arial" panose="020B0604020202020204" pitchFamily="34" charset="0"/>
              <a:buChar char="•"/>
            </a:pPr>
            <a:r>
              <a:rPr lang="en-US" sz="2400" dirty="0" smtClean="0"/>
              <a:t>Monitor</a:t>
            </a:r>
          </a:p>
          <a:p>
            <a:pPr lvl="1">
              <a:buFont typeface="Arial" panose="020B0604020202020204" pitchFamily="34" charset="0"/>
              <a:buChar char="•"/>
            </a:pPr>
            <a:r>
              <a:rPr lang="en-US" sz="2000" dirty="0" smtClean="0"/>
              <a:t>Pulse oximeter</a:t>
            </a:r>
          </a:p>
          <a:p>
            <a:pPr lvl="1">
              <a:buFont typeface="Arial" panose="020B0604020202020204" pitchFamily="34" charset="0"/>
              <a:buChar char="•"/>
            </a:pPr>
            <a:r>
              <a:rPr lang="en-US" sz="2000" dirty="0" smtClean="0"/>
              <a:t>BP Q 5 min</a:t>
            </a:r>
          </a:p>
          <a:p>
            <a:pPr lvl="1">
              <a:buFont typeface="Arial" panose="020B0604020202020204" pitchFamily="34" charset="0"/>
              <a:buChar char="•"/>
            </a:pPr>
            <a:r>
              <a:rPr lang="en-US" sz="2000" dirty="0" smtClean="0"/>
              <a:t>Heart monitoring</a:t>
            </a:r>
            <a:endParaRPr lang="en-US" sz="2000" dirty="0"/>
          </a:p>
        </p:txBody>
      </p:sp>
    </p:spTree>
    <p:extLst>
      <p:ext uri="{BB962C8B-B14F-4D97-AF65-F5344CB8AC3E}">
        <p14:creationId xmlns:p14="http://schemas.microsoft.com/office/powerpoint/2010/main" val="618344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a:t>
            </a:r>
            <a:endParaRPr lang="fa-IR"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Optimal positioning  </a:t>
            </a:r>
            <a:endParaRPr lang="en-US" sz="2400" dirty="0"/>
          </a:p>
          <a:p>
            <a:pPr>
              <a:buFont typeface="Arial" panose="020B0604020202020204" pitchFamily="34" charset="0"/>
              <a:buChar char="•"/>
            </a:pPr>
            <a:r>
              <a:rPr lang="en-US" sz="2400" dirty="0" smtClean="0"/>
              <a:t>Other:</a:t>
            </a:r>
          </a:p>
          <a:p>
            <a:pPr lvl="1"/>
            <a:r>
              <a:rPr lang="en-US" sz="2000" dirty="0" smtClean="0"/>
              <a:t>Equipment for intubation</a:t>
            </a:r>
          </a:p>
          <a:p>
            <a:pPr lvl="1"/>
            <a:r>
              <a:rPr lang="en-US" sz="2000" dirty="0" smtClean="0"/>
              <a:t>RSI drugs</a:t>
            </a:r>
            <a:endParaRPr lang="en-US" sz="1600" dirty="0" smtClean="0"/>
          </a:p>
          <a:p>
            <a:pPr lvl="1"/>
            <a:r>
              <a:rPr lang="en-US" sz="2000" dirty="0" smtClean="0"/>
              <a:t>Post intubation medication</a:t>
            </a:r>
          </a:p>
          <a:p>
            <a:pPr lvl="2"/>
            <a:r>
              <a:rPr lang="en-US" sz="1800" dirty="0" smtClean="0"/>
              <a:t>Vasopressor</a:t>
            </a:r>
            <a:endParaRPr lang="en-US" sz="1800" dirty="0" smtClean="0"/>
          </a:p>
          <a:p>
            <a:pPr lvl="2"/>
            <a:r>
              <a:rPr lang="en-US" sz="1800" dirty="0" smtClean="0"/>
              <a:t>Maintenance of sedation and paralysis</a:t>
            </a:r>
            <a:endParaRPr lang="en-US" sz="2000" dirty="0" smtClean="0"/>
          </a:p>
          <a:p>
            <a:endParaRPr lang="fa-IR" dirty="0"/>
          </a:p>
        </p:txBody>
      </p:sp>
    </p:spTree>
    <p:extLst>
      <p:ext uri="{BB962C8B-B14F-4D97-AF65-F5344CB8AC3E}">
        <p14:creationId xmlns:p14="http://schemas.microsoft.com/office/powerpoint/2010/main" val="82936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a:t>
            </a:r>
            <a:endParaRPr lang="fa-IR"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Prepare team</a:t>
            </a:r>
          </a:p>
          <a:p>
            <a:pPr lvl="1"/>
            <a:r>
              <a:rPr lang="en-US" sz="2200" dirty="0" smtClean="0"/>
              <a:t>Intubation</a:t>
            </a:r>
          </a:p>
          <a:p>
            <a:pPr lvl="1"/>
            <a:r>
              <a:rPr lang="en-US" sz="2200" dirty="0" smtClean="0"/>
              <a:t>Drugs</a:t>
            </a:r>
          </a:p>
          <a:p>
            <a:pPr lvl="1"/>
            <a:r>
              <a:rPr lang="en-US" sz="2200" dirty="0" smtClean="0"/>
              <a:t>Cricoid pressure</a:t>
            </a:r>
          </a:p>
          <a:p>
            <a:pPr lvl="1"/>
            <a:r>
              <a:rPr lang="en-US" sz="2200" dirty="0" smtClean="0"/>
              <a:t>In-line </a:t>
            </a:r>
            <a:r>
              <a:rPr lang="en-US" sz="2200" dirty="0" err="1" smtClean="0"/>
              <a:t>stabilisation</a:t>
            </a:r>
            <a:r>
              <a:rPr lang="en-US" sz="2200" dirty="0" smtClean="0"/>
              <a:t> ( C-spine injury )</a:t>
            </a:r>
          </a:p>
          <a:p>
            <a:pPr marL="0" indent="0">
              <a:buNone/>
            </a:pPr>
            <a:endParaRPr lang="fa-IR" sz="2400" dirty="0"/>
          </a:p>
        </p:txBody>
      </p:sp>
    </p:spTree>
    <p:extLst>
      <p:ext uri="{BB962C8B-B14F-4D97-AF65-F5344CB8AC3E}">
        <p14:creationId xmlns:p14="http://schemas.microsoft.com/office/powerpoint/2010/main" val="2966425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BF6DC-2171-4155-8F37-8478AAA27EB0}"/>
              </a:ext>
            </a:extLst>
          </p:cNvPr>
          <p:cNvSpPr>
            <a:spLocks noGrp="1"/>
          </p:cNvSpPr>
          <p:nvPr>
            <p:ph type="title"/>
          </p:nvPr>
        </p:nvSpPr>
        <p:spPr/>
        <p:txBody>
          <a:bodyPr/>
          <a:lstStyle/>
          <a:p>
            <a:r>
              <a:rPr lang="en-US" b="1" dirty="0"/>
              <a:t>Pre-Oxygenation</a:t>
            </a:r>
          </a:p>
        </p:txBody>
      </p:sp>
      <p:sp>
        <p:nvSpPr>
          <p:cNvPr id="3" name="Content Placeholder 2">
            <a:extLst>
              <a:ext uri="{FF2B5EF4-FFF2-40B4-BE49-F238E27FC236}">
                <a16:creationId xmlns:a16="http://schemas.microsoft.com/office/drawing/2014/main" xmlns="" id="{32F97EA8-4345-4B7F-B2EC-271BA440398C}"/>
              </a:ext>
            </a:extLst>
          </p:cNvPr>
          <p:cNvSpPr>
            <a:spLocks noGrp="1"/>
          </p:cNvSpPr>
          <p:nvPr>
            <p:ph idx="1"/>
          </p:nvPr>
        </p:nvSpPr>
        <p:spPr/>
        <p:txBody>
          <a:bodyPr>
            <a:normAutofit/>
          </a:bodyPr>
          <a:lstStyle/>
          <a:p>
            <a:pPr>
              <a:buFont typeface="Arial" panose="020B0604020202020204" pitchFamily="34" charset="0"/>
              <a:buChar char="•"/>
            </a:pPr>
            <a:r>
              <a:rPr lang="en-US" sz="2400" dirty="0"/>
              <a:t>Goals:</a:t>
            </a:r>
          </a:p>
          <a:p>
            <a:pPr lvl="1"/>
            <a:r>
              <a:rPr lang="en-US" sz="2000" dirty="0"/>
              <a:t>Establish O2 reservoir</a:t>
            </a:r>
          </a:p>
          <a:p>
            <a:pPr lvl="1"/>
            <a:r>
              <a:rPr lang="en-US" sz="2000" dirty="0"/>
              <a:t>Maximize time for intubation</a:t>
            </a:r>
          </a:p>
          <a:p>
            <a:pPr lvl="1"/>
            <a:r>
              <a:rPr lang="en-US" sz="2000" dirty="0"/>
              <a:t>Prevent need for bag-mask ventilation</a:t>
            </a:r>
          </a:p>
          <a:p>
            <a:pPr marL="457200" lvl="1" indent="0">
              <a:buNone/>
            </a:pPr>
            <a:endParaRPr lang="en-US" sz="2000" dirty="0"/>
          </a:p>
          <a:p>
            <a:pPr>
              <a:buFont typeface="Arial" panose="020B0604020202020204" pitchFamily="34" charset="0"/>
              <a:buChar char="•"/>
            </a:pPr>
            <a:r>
              <a:rPr lang="en-US" sz="2400" dirty="0"/>
              <a:t>Methods:</a:t>
            </a:r>
          </a:p>
          <a:p>
            <a:pPr lvl="1"/>
            <a:r>
              <a:rPr lang="en-US" sz="2000" dirty="0"/>
              <a:t>3-5 minutes of 100% O2 via face mask</a:t>
            </a:r>
          </a:p>
          <a:p>
            <a:pPr lvl="1"/>
            <a:r>
              <a:rPr lang="en-US" sz="2000" dirty="0"/>
              <a:t>5 Tidal capacity (5 Breaths)</a:t>
            </a:r>
          </a:p>
        </p:txBody>
      </p:sp>
    </p:spTree>
    <p:extLst>
      <p:ext uri="{BB962C8B-B14F-4D97-AF65-F5344CB8AC3E}">
        <p14:creationId xmlns:p14="http://schemas.microsoft.com/office/powerpoint/2010/main" val="207223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00BFE-983C-4373-8293-3281F6A65A32}"/>
              </a:ext>
            </a:extLst>
          </p:cNvPr>
          <p:cNvSpPr>
            <a:spLocks noGrp="1"/>
          </p:cNvSpPr>
          <p:nvPr>
            <p:ph type="title"/>
          </p:nvPr>
        </p:nvSpPr>
        <p:spPr/>
        <p:txBody>
          <a:bodyPr/>
          <a:lstStyle/>
          <a:p>
            <a:r>
              <a:rPr lang="en-US" b="1" dirty="0"/>
              <a:t>Pre-Treatment</a:t>
            </a:r>
          </a:p>
        </p:txBody>
      </p:sp>
      <p:sp>
        <p:nvSpPr>
          <p:cNvPr id="3" name="Content Placeholder 2">
            <a:extLst>
              <a:ext uri="{FF2B5EF4-FFF2-40B4-BE49-F238E27FC236}">
                <a16:creationId xmlns:a16="http://schemas.microsoft.com/office/drawing/2014/main" xmlns="" id="{98BDF414-322F-48B5-9AFC-6E3C8B56DE7A}"/>
              </a:ext>
            </a:extLst>
          </p:cNvPr>
          <p:cNvSpPr>
            <a:spLocks noGrp="1"/>
          </p:cNvSpPr>
          <p:nvPr>
            <p:ph idx="1"/>
          </p:nvPr>
        </p:nvSpPr>
        <p:spPr/>
        <p:txBody>
          <a:bodyPr>
            <a:normAutofit/>
          </a:bodyPr>
          <a:lstStyle/>
          <a:p>
            <a:r>
              <a:rPr lang="en-US" sz="2400" b="1" u="sng" dirty="0"/>
              <a:t>Goals:</a:t>
            </a:r>
          </a:p>
          <a:p>
            <a:pPr>
              <a:buFont typeface="Arial" panose="020B0604020202020204" pitchFamily="34" charset="0"/>
              <a:buChar char="•"/>
            </a:pPr>
            <a:r>
              <a:rPr lang="en-US" sz="2400" dirty="0"/>
              <a:t>Mitigate adverse physiologic reactions to intubation</a:t>
            </a:r>
          </a:p>
          <a:p>
            <a:pPr>
              <a:buFont typeface="Arial" panose="020B0604020202020204" pitchFamily="34" charset="0"/>
              <a:buChar char="•"/>
            </a:pPr>
            <a:r>
              <a:rPr lang="en-US" sz="2200" dirty="0" err="1" smtClean="0"/>
              <a:t>Sympathic</a:t>
            </a:r>
            <a:r>
              <a:rPr lang="en-US" sz="2200" dirty="0" smtClean="0"/>
              <a:t> </a:t>
            </a:r>
            <a:r>
              <a:rPr lang="en-US" sz="2200" dirty="0"/>
              <a:t>“pressor </a:t>
            </a:r>
            <a:r>
              <a:rPr lang="en-US" sz="2200" dirty="0" smtClean="0"/>
              <a:t>response”  to </a:t>
            </a:r>
            <a:r>
              <a:rPr lang="en-US" dirty="0" smtClean="0"/>
              <a:t>Manipulation </a:t>
            </a:r>
            <a:r>
              <a:rPr lang="en-US" dirty="0"/>
              <a:t>of </a:t>
            </a:r>
            <a:r>
              <a:rPr lang="en-US" dirty="0" smtClean="0"/>
              <a:t>airway</a:t>
            </a:r>
            <a:endParaRPr lang="en-US" dirty="0"/>
          </a:p>
          <a:p>
            <a:pPr lvl="1"/>
            <a:r>
              <a:rPr lang="en-US" sz="2000" dirty="0" smtClean="0"/>
              <a:t>↑ HR/BP</a:t>
            </a:r>
            <a:endParaRPr lang="en-US" sz="2000" dirty="0"/>
          </a:p>
          <a:p>
            <a:pPr lvl="1"/>
            <a:r>
              <a:rPr lang="en-US" sz="2000" dirty="0"/>
              <a:t>Bronchospasm</a:t>
            </a:r>
          </a:p>
          <a:p>
            <a:pPr lvl="1"/>
            <a:r>
              <a:rPr lang="en-US" sz="2000" dirty="0"/>
              <a:t>Increased ICP</a:t>
            </a:r>
          </a:p>
          <a:p>
            <a:pPr lvl="1"/>
            <a:r>
              <a:rPr lang="en-US" sz="2000" dirty="0"/>
              <a:t>Muscle Fasciculation</a:t>
            </a:r>
          </a:p>
          <a:p>
            <a:pPr>
              <a:buFont typeface="Arial" panose="020B0604020202020204" pitchFamily="34" charset="0"/>
              <a:buChar char="•"/>
            </a:pPr>
            <a:r>
              <a:rPr lang="en-US" sz="2400" dirty="0"/>
              <a:t>Begins 2-3 </a:t>
            </a:r>
            <a:r>
              <a:rPr lang="en-US" sz="2400" dirty="0" smtClean="0"/>
              <a:t>minutes prior to </a:t>
            </a:r>
            <a:r>
              <a:rPr lang="en-US" sz="2400" dirty="0"/>
              <a:t>induction/Paralysis</a:t>
            </a:r>
          </a:p>
          <a:p>
            <a:pPr marL="457200" lvl="1" indent="0">
              <a:buNone/>
            </a:pPr>
            <a:endParaRPr lang="en-US" sz="2400" dirty="0"/>
          </a:p>
        </p:txBody>
      </p:sp>
    </p:spTree>
    <p:extLst>
      <p:ext uri="{BB962C8B-B14F-4D97-AF65-F5344CB8AC3E}">
        <p14:creationId xmlns:p14="http://schemas.microsoft.com/office/powerpoint/2010/main" val="2659344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Anatomical difference between adult </a:t>
            </a:r>
            <a:r>
              <a:rPr lang="en-US" sz="3600" b="1" dirty="0" smtClean="0"/>
              <a:t>and pediatric</a:t>
            </a:r>
            <a:br>
              <a:rPr lang="en-US" sz="3600" b="1" dirty="0" smtClean="0"/>
            </a:br>
            <a:endParaRPr lang="fa-IR" sz="3600"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b="1" dirty="0"/>
              <a:t>Larynx</a:t>
            </a:r>
          </a:p>
          <a:p>
            <a:pPr lvl="1"/>
            <a:r>
              <a:rPr lang="en-US" sz="2000" dirty="0"/>
              <a:t>High position</a:t>
            </a:r>
          </a:p>
          <a:p>
            <a:pPr lvl="1"/>
            <a:r>
              <a:rPr lang="en-US" sz="2000" dirty="0"/>
              <a:t>Anterior </a:t>
            </a:r>
            <a:r>
              <a:rPr lang="en-US" sz="2000" dirty="0" smtClean="0"/>
              <a:t>position</a:t>
            </a:r>
          </a:p>
          <a:p>
            <a:pPr lvl="1"/>
            <a:r>
              <a:rPr lang="en-US" sz="2000" dirty="0"/>
              <a:t>Funneled shape </a:t>
            </a:r>
          </a:p>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802" y="4026898"/>
            <a:ext cx="21097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26" y="4057956"/>
            <a:ext cx="20732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420" y="2113095"/>
            <a:ext cx="3062746" cy="374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366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Pre-Treatment</a:t>
            </a:r>
            <a:endParaRPr lang="fa-IR" dirty="0"/>
          </a:p>
        </p:txBody>
      </p:sp>
      <p:sp>
        <p:nvSpPr>
          <p:cNvPr id="3" name="Content Placeholder 2"/>
          <p:cNvSpPr>
            <a:spLocks noGrp="1"/>
          </p:cNvSpPr>
          <p:nvPr>
            <p:ph idx="1"/>
          </p:nvPr>
        </p:nvSpPr>
        <p:spPr/>
        <p:txBody>
          <a:bodyPr/>
          <a:lstStyle/>
          <a:p>
            <a:r>
              <a:rPr lang="en-US" sz="2400" b="1" u="sng" dirty="0" smtClean="0"/>
              <a:t>Lidocaine:</a:t>
            </a:r>
          </a:p>
          <a:p>
            <a:pPr>
              <a:buFont typeface="Arial" panose="020B0604020202020204" pitchFamily="34" charset="0"/>
              <a:buChar char="•"/>
            </a:pPr>
            <a:r>
              <a:rPr lang="en-US" sz="2400" dirty="0" smtClean="0"/>
              <a:t>Dose : 1.5 mg/kg </a:t>
            </a:r>
          </a:p>
          <a:p>
            <a:pPr>
              <a:buFont typeface="Arial" panose="020B0604020202020204" pitchFamily="34" charset="0"/>
              <a:buChar char="•"/>
            </a:pPr>
            <a:r>
              <a:rPr lang="en-US" sz="2400" dirty="0" smtClean="0"/>
              <a:t>To prevent rise ICP by</a:t>
            </a:r>
          </a:p>
          <a:p>
            <a:pPr lvl="1">
              <a:buFont typeface="Arial" panose="020B0604020202020204" pitchFamily="34" charset="0"/>
              <a:buChar char="•"/>
            </a:pPr>
            <a:r>
              <a:rPr lang="en-US" sz="2200" dirty="0" smtClean="0"/>
              <a:t>Prevent cough</a:t>
            </a:r>
          </a:p>
          <a:p>
            <a:pPr lvl="1">
              <a:buFont typeface="Arial" panose="020B0604020202020204" pitchFamily="34" charset="0"/>
              <a:buChar char="•"/>
            </a:pPr>
            <a:r>
              <a:rPr lang="en-US" sz="2200" dirty="0" smtClean="0"/>
              <a:t>Blunting pressor  response</a:t>
            </a:r>
          </a:p>
          <a:p>
            <a:pPr>
              <a:buFont typeface="Arial" panose="020B0604020202020204" pitchFamily="34" charset="0"/>
              <a:buChar char="•"/>
            </a:pPr>
            <a:r>
              <a:rPr lang="en-US" sz="2400" dirty="0" smtClean="0"/>
              <a:t>May reduce reactive bronchospasm in asthma</a:t>
            </a:r>
            <a:endParaRPr lang="fa-IR" sz="2400" dirty="0"/>
          </a:p>
        </p:txBody>
      </p:sp>
    </p:spTree>
    <p:extLst>
      <p:ext uri="{BB962C8B-B14F-4D97-AF65-F5344CB8AC3E}">
        <p14:creationId xmlns:p14="http://schemas.microsoft.com/office/powerpoint/2010/main" val="2201348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Pre-Treatment</a:t>
            </a:r>
            <a:endParaRPr lang="fa-IR" dirty="0"/>
          </a:p>
        </p:txBody>
      </p:sp>
      <p:sp>
        <p:nvSpPr>
          <p:cNvPr id="3" name="Content Placeholder 2"/>
          <p:cNvSpPr>
            <a:spLocks noGrp="1"/>
          </p:cNvSpPr>
          <p:nvPr>
            <p:ph idx="1"/>
          </p:nvPr>
        </p:nvSpPr>
        <p:spPr/>
        <p:txBody>
          <a:bodyPr>
            <a:normAutofit/>
          </a:bodyPr>
          <a:lstStyle/>
          <a:p>
            <a:r>
              <a:rPr lang="en-US" sz="2400" b="1" u="sng" dirty="0" smtClean="0"/>
              <a:t>Atropine :</a:t>
            </a:r>
          </a:p>
          <a:p>
            <a:pPr>
              <a:buFont typeface="Arial" panose="020B0604020202020204" pitchFamily="34" charset="0"/>
              <a:buChar char="•"/>
            </a:pPr>
            <a:r>
              <a:rPr lang="en-US" sz="2400" dirty="0" smtClean="0"/>
              <a:t>Dose : 0.02 mg /kg</a:t>
            </a:r>
          </a:p>
          <a:p>
            <a:pPr>
              <a:buFont typeface="Arial" panose="020B0604020202020204" pitchFamily="34" charset="0"/>
              <a:buChar char="•"/>
            </a:pPr>
            <a:r>
              <a:rPr lang="en-US" sz="2400" dirty="0" smtClean="0"/>
              <a:t>To prevent bradycardia caused by airway manipulation</a:t>
            </a:r>
          </a:p>
          <a:p>
            <a:pPr>
              <a:buFont typeface="Arial" panose="020B0604020202020204" pitchFamily="34" charset="0"/>
              <a:buChar char="•"/>
            </a:pPr>
            <a:r>
              <a:rPr lang="en-US" sz="2400" dirty="0" smtClean="0"/>
              <a:t>Usually  used in pediatric</a:t>
            </a:r>
          </a:p>
          <a:p>
            <a:endParaRPr lang="fa-IR" sz="2400" dirty="0"/>
          </a:p>
        </p:txBody>
      </p:sp>
    </p:spTree>
    <p:extLst>
      <p:ext uri="{BB962C8B-B14F-4D97-AF65-F5344CB8AC3E}">
        <p14:creationId xmlns:p14="http://schemas.microsoft.com/office/powerpoint/2010/main" val="3920916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Pre-Treatment</a:t>
            </a:r>
            <a:endParaRPr lang="fa-IR" dirty="0"/>
          </a:p>
        </p:txBody>
      </p:sp>
      <p:sp>
        <p:nvSpPr>
          <p:cNvPr id="3" name="Content Placeholder 2"/>
          <p:cNvSpPr>
            <a:spLocks noGrp="1"/>
          </p:cNvSpPr>
          <p:nvPr>
            <p:ph idx="1"/>
          </p:nvPr>
        </p:nvSpPr>
        <p:spPr/>
        <p:txBody>
          <a:bodyPr>
            <a:normAutofit/>
          </a:bodyPr>
          <a:lstStyle/>
          <a:p>
            <a:r>
              <a:rPr lang="en-US" sz="2400" b="1" u="sng" dirty="0" smtClean="0"/>
              <a:t>Opioid:</a:t>
            </a:r>
          </a:p>
          <a:p>
            <a:pPr>
              <a:buFont typeface="Arial" panose="020B0604020202020204" pitchFamily="34" charset="0"/>
              <a:buChar char="•"/>
            </a:pPr>
            <a:r>
              <a:rPr lang="en-US" sz="2400" dirty="0" smtClean="0"/>
              <a:t>Fentanyl  3 mic/kg</a:t>
            </a:r>
          </a:p>
          <a:p>
            <a:pPr>
              <a:buFont typeface="Arial" panose="020B0604020202020204" pitchFamily="34" charset="0"/>
              <a:buChar char="•"/>
            </a:pPr>
            <a:r>
              <a:rPr lang="en-US" sz="2400" dirty="0" smtClean="0"/>
              <a:t>Provides analgesia and reduces anxiety</a:t>
            </a:r>
          </a:p>
          <a:p>
            <a:pPr>
              <a:buFont typeface="Arial" panose="020B0604020202020204" pitchFamily="34" charset="0"/>
              <a:buChar char="•"/>
            </a:pPr>
            <a:r>
              <a:rPr lang="en-US" sz="2400" dirty="0" smtClean="0"/>
              <a:t>Lessen pressor response:</a:t>
            </a:r>
          </a:p>
          <a:p>
            <a:pPr lvl="1">
              <a:buFont typeface="Arial" panose="020B0604020202020204" pitchFamily="34" charset="0"/>
              <a:buChar char="•"/>
            </a:pPr>
            <a:r>
              <a:rPr lang="en-US" sz="2200" dirty="0" smtClean="0"/>
              <a:t>Limits rise ICP</a:t>
            </a:r>
          </a:p>
          <a:p>
            <a:pPr lvl="1">
              <a:buFont typeface="Arial" panose="020B0604020202020204" pitchFamily="34" charset="0"/>
              <a:buChar char="•"/>
            </a:pPr>
            <a:r>
              <a:rPr lang="en-US" sz="2200" dirty="0" smtClean="0"/>
              <a:t>More effective than lidocaine</a:t>
            </a:r>
          </a:p>
          <a:p>
            <a:endParaRPr lang="fa-IR" sz="2400" dirty="0"/>
          </a:p>
        </p:txBody>
      </p:sp>
    </p:spTree>
    <p:extLst>
      <p:ext uri="{BB962C8B-B14F-4D97-AF65-F5344CB8AC3E}">
        <p14:creationId xmlns:p14="http://schemas.microsoft.com/office/powerpoint/2010/main" val="1348095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5A812-9F51-4274-9764-669F89B33C1D}"/>
              </a:ext>
            </a:extLst>
          </p:cNvPr>
          <p:cNvSpPr>
            <a:spLocks noGrp="1"/>
          </p:cNvSpPr>
          <p:nvPr>
            <p:ph type="title"/>
          </p:nvPr>
        </p:nvSpPr>
        <p:spPr/>
        <p:txBody>
          <a:bodyPr/>
          <a:lstStyle/>
          <a:p>
            <a:r>
              <a:rPr lang="en-US" b="1" dirty="0"/>
              <a:t>INDUCTION</a:t>
            </a:r>
          </a:p>
        </p:txBody>
      </p:sp>
      <p:sp>
        <p:nvSpPr>
          <p:cNvPr id="3" name="Content Placeholder 2">
            <a:extLst>
              <a:ext uri="{FF2B5EF4-FFF2-40B4-BE49-F238E27FC236}">
                <a16:creationId xmlns:a16="http://schemas.microsoft.com/office/drawing/2014/main" xmlns="" id="{3C3A3566-4226-4B3C-A231-7B3E8A1B1367}"/>
              </a:ext>
            </a:extLst>
          </p:cNvPr>
          <p:cNvSpPr>
            <a:spLocks noGrp="1"/>
          </p:cNvSpPr>
          <p:nvPr>
            <p:ph idx="1"/>
          </p:nvPr>
        </p:nvSpPr>
        <p:spPr/>
        <p:txBody>
          <a:bodyPr>
            <a:normAutofit/>
          </a:bodyPr>
          <a:lstStyle/>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Given </a:t>
            </a:r>
            <a:r>
              <a:rPr lang="en-US" sz="2400" dirty="0"/>
              <a:t>as rapid IV push immediately before </a:t>
            </a:r>
            <a:r>
              <a:rPr lang="en-US" sz="2400" dirty="0" err="1"/>
              <a:t>paralysing</a:t>
            </a:r>
            <a:r>
              <a:rPr lang="en-US" sz="2400" dirty="0"/>
              <a:t> </a:t>
            </a:r>
            <a:r>
              <a:rPr lang="en-US" sz="2400" dirty="0" smtClean="0"/>
              <a:t>agent</a:t>
            </a:r>
            <a:endParaRPr lang="en-US" sz="2400" dirty="0"/>
          </a:p>
          <a:p>
            <a:pPr marL="0" indent="0">
              <a:buNone/>
            </a:pPr>
            <a:endParaRPr lang="en-US" sz="2400" dirty="0"/>
          </a:p>
          <a:p>
            <a:pPr>
              <a:buFont typeface="Arial" panose="020B0604020202020204" pitchFamily="34" charset="0"/>
              <a:buChar char="•"/>
            </a:pPr>
            <a:r>
              <a:rPr lang="en-US" sz="2400" dirty="0"/>
              <a:t>Should provide a rapid onset &amp; </a:t>
            </a:r>
            <a:r>
              <a:rPr lang="en-US" sz="2400" dirty="0" smtClean="0"/>
              <a:t> </a:t>
            </a:r>
            <a:r>
              <a:rPr lang="en-US" sz="2400" dirty="0"/>
              <a:t>rapid recovery from anesthesia with minimal CVS &amp; Systemic side effect</a:t>
            </a:r>
          </a:p>
        </p:txBody>
      </p:sp>
    </p:spTree>
    <p:extLst>
      <p:ext uri="{BB962C8B-B14F-4D97-AF65-F5344CB8AC3E}">
        <p14:creationId xmlns:p14="http://schemas.microsoft.com/office/powerpoint/2010/main" val="1444357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69F45-3025-48E2-80D6-F59215E409E5}"/>
              </a:ext>
            </a:extLst>
          </p:cNvPr>
          <p:cNvSpPr>
            <a:spLocks noGrp="1"/>
          </p:cNvSpPr>
          <p:nvPr>
            <p:ph type="title"/>
          </p:nvPr>
        </p:nvSpPr>
        <p:spPr/>
        <p:txBody>
          <a:bodyPr/>
          <a:lstStyle/>
          <a:p>
            <a:r>
              <a:rPr lang="en-US" b="1" dirty="0"/>
              <a:t>INDUCTION</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2800" b="1" dirty="0" smtClean="0"/>
              <a:t>Thiopental   :   1-3mg/kg</a:t>
            </a:r>
          </a:p>
          <a:p>
            <a:pPr marL="0" indent="0">
              <a:buNone/>
            </a:pPr>
            <a:endParaRPr lang="en-US" sz="2800" b="1" dirty="0" smtClean="0"/>
          </a:p>
          <a:p>
            <a:pPr>
              <a:buFont typeface="Arial" panose="020B0604020202020204" pitchFamily="34" charset="0"/>
              <a:buChar char="•"/>
            </a:pPr>
            <a:r>
              <a:rPr lang="en-US" sz="2800" b="1" dirty="0" smtClean="0"/>
              <a:t>Fentanyl       :   2-5mic/kg</a:t>
            </a:r>
          </a:p>
          <a:p>
            <a:pPr marL="0" indent="0">
              <a:buNone/>
            </a:pPr>
            <a:endParaRPr lang="en-US" sz="2800" b="1" dirty="0" smtClean="0"/>
          </a:p>
          <a:p>
            <a:pPr>
              <a:buFont typeface="Arial" panose="020B0604020202020204" pitchFamily="34" charset="0"/>
              <a:buChar char="•"/>
            </a:pPr>
            <a:r>
              <a:rPr lang="en-US" sz="2800" b="1" dirty="0" smtClean="0"/>
              <a:t>Midazolam  :   0.2-0.5mg/kg</a:t>
            </a:r>
          </a:p>
          <a:p>
            <a:pPr marL="0" indent="0">
              <a:buNone/>
            </a:pPr>
            <a:endParaRPr lang="en-US" sz="2800" b="1" dirty="0" smtClean="0"/>
          </a:p>
          <a:p>
            <a:pPr>
              <a:buFont typeface="Arial" panose="020B0604020202020204" pitchFamily="34" charset="0"/>
              <a:buChar char="•"/>
            </a:pPr>
            <a:r>
              <a:rPr lang="en-US" sz="2800" b="1" dirty="0" smtClean="0"/>
              <a:t>Ketamine     :  1-2mg/kg</a:t>
            </a:r>
          </a:p>
          <a:p>
            <a:pPr marL="0" indent="0">
              <a:buNone/>
            </a:pPr>
            <a:endParaRPr lang="en-US" sz="2800" b="1" dirty="0" smtClean="0"/>
          </a:p>
          <a:p>
            <a:pPr>
              <a:buFont typeface="Arial" panose="020B0604020202020204" pitchFamily="34" charset="0"/>
              <a:buChar char="•"/>
            </a:pPr>
            <a:r>
              <a:rPr lang="en-US" sz="2800" b="1" dirty="0" err="1" smtClean="0"/>
              <a:t>Propofol</a:t>
            </a:r>
            <a:r>
              <a:rPr lang="en-US" sz="2800" b="1" dirty="0" smtClean="0"/>
              <a:t>       :   1-2mg/kg</a:t>
            </a:r>
            <a:endParaRPr lang="fa-IR" sz="2800" b="1" dirty="0"/>
          </a:p>
        </p:txBody>
      </p:sp>
    </p:spTree>
    <p:extLst>
      <p:ext uri="{BB962C8B-B14F-4D97-AF65-F5344CB8AC3E}">
        <p14:creationId xmlns:p14="http://schemas.microsoft.com/office/powerpoint/2010/main" val="4155505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A9FD9-B023-4507-AB99-4EC4B9F99F9E}"/>
              </a:ext>
            </a:extLst>
          </p:cNvPr>
          <p:cNvSpPr>
            <a:spLocks noGrp="1"/>
          </p:cNvSpPr>
          <p:nvPr>
            <p:ph type="title"/>
          </p:nvPr>
        </p:nvSpPr>
        <p:spPr/>
        <p:txBody>
          <a:bodyPr/>
          <a:lstStyle/>
          <a:p>
            <a:r>
              <a:rPr lang="en-US" b="1" dirty="0"/>
              <a:t>Paralysis/NMB Agent</a:t>
            </a:r>
          </a:p>
        </p:txBody>
      </p:sp>
      <p:sp>
        <p:nvSpPr>
          <p:cNvPr id="3" name="Content Placeholder 2">
            <a:extLst>
              <a:ext uri="{FF2B5EF4-FFF2-40B4-BE49-F238E27FC236}">
                <a16:creationId xmlns:a16="http://schemas.microsoft.com/office/drawing/2014/main" xmlns="" id="{D7111AC2-6D9F-4D52-8733-2E5CB9000C99}"/>
              </a:ext>
            </a:extLst>
          </p:cNvPr>
          <p:cNvSpPr>
            <a:spLocks noGrp="1"/>
          </p:cNvSpPr>
          <p:nvPr>
            <p:ph idx="1"/>
          </p:nvPr>
        </p:nvSpPr>
        <p:spPr/>
        <p:txBody>
          <a:bodyPr>
            <a:normAutofit/>
          </a:bodyPr>
          <a:lstStyle/>
          <a:p>
            <a:pPr marL="0" indent="0">
              <a:buNone/>
            </a:pPr>
            <a:endParaRPr lang="en-US" b="1" u="sng" dirty="0"/>
          </a:p>
          <a:p>
            <a:pPr>
              <a:buFont typeface="Arial" panose="020B0604020202020204" pitchFamily="34" charset="0"/>
              <a:buChar char="•"/>
            </a:pPr>
            <a:r>
              <a:rPr lang="en-US" sz="2400" dirty="0"/>
              <a:t>Rapid onset of action to minimize risk of aspiration &amp; </a:t>
            </a:r>
            <a:r>
              <a:rPr lang="en-US" sz="2400" dirty="0" smtClean="0"/>
              <a:t>hypoxia</a:t>
            </a:r>
            <a:endParaRPr lang="en-US" sz="2400" dirty="0"/>
          </a:p>
          <a:p>
            <a:pPr marL="0" indent="0">
              <a:buNone/>
            </a:pPr>
            <a:endParaRPr lang="en-US" sz="2400" dirty="0"/>
          </a:p>
          <a:p>
            <a:pPr>
              <a:buFont typeface="Arial" panose="020B0604020202020204" pitchFamily="34" charset="0"/>
              <a:buChar char="•"/>
            </a:pPr>
            <a:r>
              <a:rPr lang="en-US" sz="2400" dirty="0"/>
              <a:t>Minimal hemodynamic &amp; systemic effect</a:t>
            </a:r>
          </a:p>
        </p:txBody>
      </p:sp>
    </p:spTree>
    <p:extLst>
      <p:ext uri="{BB962C8B-B14F-4D97-AF65-F5344CB8AC3E}">
        <p14:creationId xmlns:p14="http://schemas.microsoft.com/office/powerpoint/2010/main" val="1056993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0E480-8F5C-4B9F-9CA6-3AD9F0C23A47}"/>
              </a:ext>
            </a:extLst>
          </p:cNvPr>
          <p:cNvSpPr>
            <a:spLocks noGrp="1"/>
          </p:cNvSpPr>
          <p:nvPr>
            <p:ph type="title"/>
          </p:nvPr>
        </p:nvSpPr>
        <p:spPr/>
        <p:txBody>
          <a:bodyPr/>
          <a:lstStyle/>
          <a:p>
            <a:r>
              <a:rPr lang="en-US" b="1" dirty="0"/>
              <a:t>Cricoid </a:t>
            </a:r>
            <a:r>
              <a:rPr lang="en-US" b="1" dirty="0" smtClean="0"/>
              <a:t>Pressure (</a:t>
            </a:r>
            <a:r>
              <a:rPr lang="en-US" b="1" dirty="0" err="1" smtClean="0"/>
              <a:t>sellick</a:t>
            </a:r>
            <a:r>
              <a:rPr lang="en-US" b="1" dirty="0" smtClean="0"/>
              <a:t> maneuver):</a:t>
            </a:r>
            <a:endParaRPr lang="en-US" b="1" dirty="0"/>
          </a:p>
        </p:txBody>
      </p:sp>
      <p:sp>
        <p:nvSpPr>
          <p:cNvPr id="3" name="Content Placeholder 2">
            <a:extLst>
              <a:ext uri="{FF2B5EF4-FFF2-40B4-BE49-F238E27FC236}">
                <a16:creationId xmlns:a16="http://schemas.microsoft.com/office/drawing/2014/main" xmlns="" id="{65E95815-BBF3-4F2C-92E4-01AC0B919EE0}"/>
              </a:ext>
            </a:extLst>
          </p:cNvPr>
          <p:cNvSpPr>
            <a:spLocks noGrp="1"/>
          </p:cNvSpPr>
          <p:nvPr>
            <p:ph idx="1"/>
          </p:nvPr>
        </p:nvSpPr>
        <p:spPr/>
        <p:txBody>
          <a:bodyPr>
            <a:normAutofit/>
          </a:bodyPr>
          <a:lstStyle/>
          <a:p>
            <a:pPr marL="0" indent="0">
              <a:buNone/>
            </a:pPr>
            <a:endParaRPr lang="en-US" b="1" u="sng" dirty="0"/>
          </a:p>
          <a:p>
            <a:pPr>
              <a:buFont typeface="Arial" panose="020B0604020202020204" pitchFamily="34" charset="0"/>
              <a:buChar char="•"/>
            </a:pPr>
            <a:r>
              <a:rPr lang="en-US" sz="2400" dirty="0"/>
              <a:t>The esophagus is occluded by extension of the neck &amp; application of pressure over the cricoid cartilage  </a:t>
            </a:r>
            <a:r>
              <a:rPr lang="en-US" sz="2400" dirty="0" smtClean="0"/>
              <a:t>on  </a:t>
            </a:r>
            <a:r>
              <a:rPr lang="en-US" sz="2400" dirty="0"/>
              <a:t>the body of 5</a:t>
            </a:r>
            <a:r>
              <a:rPr lang="en-US" sz="2400" baseline="30000" dirty="0"/>
              <a:t>th</a:t>
            </a:r>
            <a:r>
              <a:rPr lang="en-US" sz="2400" dirty="0"/>
              <a:t> cervical vertebra to obliterate esophageal lumen</a:t>
            </a:r>
          </a:p>
          <a:p>
            <a:pPr>
              <a:buFont typeface="Arial" panose="020B0604020202020204" pitchFamily="34" charset="0"/>
              <a:buChar char="•"/>
            </a:pPr>
            <a:endParaRPr lang="en-US" sz="2400" dirty="0"/>
          </a:p>
          <a:p>
            <a:pPr>
              <a:buFont typeface="Arial" panose="020B0604020202020204" pitchFamily="34" charset="0"/>
              <a:buChar char="•"/>
            </a:pPr>
            <a:r>
              <a:rPr lang="en-US" sz="2400" dirty="0"/>
              <a:t>Applied an assistant with thumb &amp; finger at either side of cricoid cartilage</a:t>
            </a:r>
          </a:p>
          <a:p>
            <a:pPr lvl="1"/>
            <a:r>
              <a:rPr lang="en-US" sz="2000" dirty="0"/>
              <a:t>Maintain until after intubation &amp; cuff </a:t>
            </a:r>
            <a:r>
              <a:rPr lang="en-US" sz="2000" dirty="0" smtClean="0"/>
              <a:t>inflation</a:t>
            </a:r>
            <a:endParaRPr lang="en-US" sz="2000" dirty="0"/>
          </a:p>
        </p:txBody>
      </p:sp>
    </p:spTree>
    <p:extLst>
      <p:ext uri="{BB962C8B-B14F-4D97-AF65-F5344CB8AC3E}">
        <p14:creationId xmlns:p14="http://schemas.microsoft.com/office/powerpoint/2010/main" val="2353064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ED912-E59C-4B83-B522-24B8BA82AACC}"/>
              </a:ext>
            </a:extLst>
          </p:cNvPr>
          <p:cNvSpPr>
            <a:spLocks noGrp="1"/>
          </p:cNvSpPr>
          <p:nvPr>
            <p:ph type="title"/>
          </p:nvPr>
        </p:nvSpPr>
        <p:spPr/>
        <p:txBody>
          <a:bodyPr/>
          <a:lstStyle/>
          <a:p>
            <a:r>
              <a:rPr lang="en-US" b="1" dirty="0"/>
              <a:t>Cricoid Pressure:</a:t>
            </a:r>
          </a:p>
        </p:txBody>
      </p:sp>
      <p:pic>
        <p:nvPicPr>
          <p:cNvPr id="5" name="Content Placeholder 4">
            <a:extLst>
              <a:ext uri="{FF2B5EF4-FFF2-40B4-BE49-F238E27FC236}">
                <a16:creationId xmlns:a16="http://schemas.microsoft.com/office/drawing/2014/main" xmlns="" id="{952C160B-62E4-4FCA-9EF0-F20E3CD6EDED}"/>
              </a:ext>
            </a:extLst>
          </p:cNvPr>
          <p:cNvPicPr>
            <a:picLocks noGrp="1" noChangeAspect="1"/>
          </p:cNvPicPr>
          <p:nvPr>
            <p:ph idx="1"/>
          </p:nvPr>
        </p:nvPicPr>
        <p:blipFill>
          <a:blip r:embed="rId2"/>
          <a:stretch>
            <a:fillRect/>
          </a:stretch>
        </p:blipFill>
        <p:spPr>
          <a:xfrm>
            <a:off x="303513" y="2224881"/>
            <a:ext cx="4324350" cy="3552825"/>
          </a:xfrm>
        </p:spPr>
      </p:pic>
      <p:pic>
        <p:nvPicPr>
          <p:cNvPr id="7" name="Picture 6">
            <a:extLst>
              <a:ext uri="{FF2B5EF4-FFF2-40B4-BE49-F238E27FC236}">
                <a16:creationId xmlns:a16="http://schemas.microsoft.com/office/drawing/2014/main" xmlns="" id="{D19C3B0B-2DF5-4D05-9AB0-256107B8A4F9}"/>
              </a:ext>
            </a:extLst>
          </p:cNvPr>
          <p:cNvPicPr>
            <a:picLocks noChangeAspect="1"/>
          </p:cNvPicPr>
          <p:nvPr/>
        </p:nvPicPr>
        <p:blipFill>
          <a:blip r:embed="rId3"/>
          <a:stretch>
            <a:fillRect/>
          </a:stretch>
        </p:blipFill>
        <p:spPr>
          <a:xfrm>
            <a:off x="7043600" y="2313084"/>
            <a:ext cx="4410075" cy="3514725"/>
          </a:xfrm>
          <a:prstGeom prst="rect">
            <a:avLst/>
          </a:prstGeom>
        </p:spPr>
      </p:pic>
    </p:spTree>
    <p:extLst>
      <p:ext uri="{BB962C8B-B14F-4D97-AF65-F5344CB8AC3E}">
        <p14:creationId xmlns:p14="http://schemas.microsoft.com/office/powerpoint/2010/main" val="21282334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Prepare for difficulty</a:t>
            </a:r>
            <a:endParaRPr lang="fa-IR"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Prepare  for difficult airway</a:t>
            </a:r>
          </a:p>
          <a:p>
            <a:pPr lvl="1"/>
            <a:r>
              <a:rPr lang="en-US" sz="2200" dirty="0" smtClean="0"/>
              <a:t>VDO laryngoscope</a:t>
            </a:r>
          </a:p>
          <a:p>
            <a:pPr lvl="1"/>
            <a:r>
              <a:rPr lang="en-US" sz="2200" dirty="0" smtClean="0"/>
              <a:t>LMA</a:t>
            </a:r>
          </a:p>
          <a:p>
            <a:pPr lvl="1"/>
            <a:r>
              <a:rPr lang="en-US" sz="2200" dirty="0" err="1" smtClean="0"/>
              <a:t>Cricothyroidotomy</a:t>
            </a:r>
            <a:endParaRPr lang="en-US" sz="2200" dirty="0" smtClean="0"/>
          </a:p>
          <a:p>
            <a:endParaRPr lang="en-US" sz="2400" dirty="0"/>
          </a:p>
          <a:p>
            <a:pPr>
              <a:buFont typeface="Arial" panose="020B0604020202020204" pitchFamily="34" charset="0"/>
              <a:buChar char="•"/>
            </a:pPr>
            <a:r>
              <a:rPr lang="en-US" sz="2400" dirty="0" smtClean="0"/>
              <a:t>Oxygenation plan in event of failed intubation</a:t>
            </a:r>
          </a:p>
          <a:p>
            <a:endParaRPr lang="fa-IR" sz="2400" dirty="0"/>
          </a:p>
        </p:txBody>
      </p:sp>
    </p:spTree>
    <p:extLst>
      <p:ext uri="{BB962C8B-B14F-4D97-AF65-F5344CB8AC3E}">
        <p14:creationId xmlns:p14="http://schemas.microsoft.com/office/powerpoint/2010/main" val="1251868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70AE1-197E-455C-83DF-A8FF422F1CAC}"/>
              </a:ext>
            </a:extLst>
          </p:cNvPr>
          <p:cNvSpPr>
            <a:spLocks noGrp="1"/>
          </p:cNvSpPr>
          <p:nvPr>
            <p:ph type="title"/>
          </p:nvPr>
        </p:nvSpPr>
        <p:spPr/>
        <p:txBody>
          <a:bodyPr/>
          <a:lstStyle/>
          <a:p>
            <a:r>
              <a:rPr lang="en-US" b="1" dirty="0"/>
              <a:t>Laryngeal Mask Airway</a:t>
            </a:r>
          </a:p>
        </p:txBody>
      </p:sp>
      <p:sp>
        <p:nvSpPr>
          <p:cNvPr id="3" name="Content Placeholder 2">
            <a:extLst>
              <a:ext uri="{FF2B5EF4-FFF2-40B4-BE49-F238E27FC236}">
                <a16:creationId xmlns:a16="http://schemas.microsoft.com/office/drawing/2014/main" xmlns="" id="{FFDD38A0-032B-4517-90EF-92713ED5FE2C}"/>
              </a:ext>
            </a:extLst>
          </p:cNvPr>
          <p:cNvSpPr>
            <a:spLocks noGrp="1"/>
          </p:cNvSpPr>
          <p:nvPr>
            <p:ph idx="1"/>
          </p:nvPr>
        </p:nvSpPr>
        <p:spPr/>
        <p:txBody>
          <a:bodyPr>
            <a:normAutofit/>
          </a:bodyPr>
          <a:lstStyle/>
          <a:p>
            <a:pPr>
              <a:buFont typeface="Arial" panose="020B0604020202020204" pitchFamily="34" charset="0"/>
              <a:buChar char="•"/>
            </a:pPr>
            <a:r>
              <a:rPr lang="en-US" sz="2400" dirty="0" err="1" smtClean="0"/>
              <a:t>Supraglottic</a:t>
            </a:r>
            <a:r>
              <a:rPr lang="en-US" sz="2400" dirty="0" smtClean="0"/>
              <a:t> </a:t>
            </a:r>
            <a:r>
              <a:rPr lang="en-US" sz="2400" dirty="0"/>
              <a:t>airway device </a:t>
            </a:r>
          </a:p>
          <a:p>
            <a:pPr>
              <a:buFont typeface="Arial" panose="020B0604020202020204" pitchFamily="34" charset="0"/>
              <a:buChar char="•"/>
            </a:pPr>
            <a:r>
              <a:rPr lang="en-US" sz="2400" dirty="0"/>
              <a:t>most common pediatric indications for LMA </a:t>
            </a:r>
          </a:p>
          <a:p>
            <a:pPr lvl="1"/>
            <a:r>
              <a:rPr lang="en-US" sz="2000" dirty="0"/>
              <a:t>Flexible bronchoscopy, radiotherapy, radiologic procedures, urologic, orthopedic, ENT and ophthalmologic </a:t>
            </a:r>
            <a:r>
              <a:rPr lang="en-US" sz="2000" dirty="0" smtClean="0"/>
              <a:t>cases</a:t>
            </a:r>
            <a:endParaRPr lang="en-US" sz="2000" dirty="0"/>
          </a:p>
          <a:p>
            <a:pPr>
              <a:buFont typeface="Arial" panose="020B0604020202020204" pitchFamily="34" charset="0"/>
              <a:buChar char="•"/>
            </a:pPr>
            <a:r>
              <a:rPr lang="en-US" sz="2400" dirty="0" smtClean="0"/>
              <a:t>Useful </a:t>
            </a:r>
            <a:r>
              <a:rPr lang="en-US" sz="2400" dirty="0"/>
              <a:t>in difficult airway </a:t>
            </a:r>
            <a:r>
              <a:rPr lang="en-US" sz="2400" dirty="0" smtClean="0"/>
              <a:t>situations</a:t>
            </a:r>
            <a:endParaRPr lang="en-US" sz="2400" dirty="0"/>
          </a:p>
          <a:p>
            <a:pPr>
              <a:buFont typeface="Arial" panose="020B0604020202020204" pitchFamily="34" charset="0"/>
              <a:buChar char="•"/>
            </a:pPr>
            <a:r>
              <a:rPr lang="en-US" sz="2400" dirty="0"/>
              <a:t>Disadvantages: </a:t>
            </a:r>
            <a:r>
              <a:rPr lang="en-US" sz="2400" dirty="0" smtClean="0"/>
              <a:t>Laryngospasm</a:t>
            </a:r>
            <a:r>
              <a:rPr lang="en-US" sz="2400" dirty="0"/>
              <a:t>, aspiration</a:t>
            </a:r>
          </a:p>
        </p:txBody>
      </p:sp>
    </p:spTree>
    <p:extLst>
      <p:ext uri="{BB962C8B-B14F-4D97-AF65-F5344CB8AC3E}">
        <p14:creationId xmlns:p14="http://schemas.microsoft.com/office/powerpoint/2010/main" val="303544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21744-D716-4D2D-889D-9FF5D4889BA8}"/>
              </a:ext>
            </a:extLst>
          </p:cNvPr>
          <p:cNvSpPr>
            <a:spLocks noGrp="1"/>
          </p:cNvSpPr>
          <p:nvPr>
            <p:ph type="title"/>
          </p:nvPr>
        </p:nvSpPr>
        <p:spPr/>
        <p:txBody>
          <a:bodyPr>
            <a:normAutofit/>
          </a:bodyPr>
          <a:lstStyle/>
          <a:p>
            <a:r>
              <a:rPr lang="en-US" sz="4000" b="1" dirty="0"/>
              <a:t>Anatomical difference between adult and </a:t>
            </a:r>
            <a:r>
              <a:rPr lang="en-US" sz="4000" b="1" dirty="0" smtClean="0"/>
              <a:t>pediatric</a:t>
            </a:r>
            <a:br>
              <a:rPr lang="en-US" sz="4000" b="1" dirty="0" smtClean="0"/>
            </a:br>
            <a:endParaRPr lang="en-US" sz="4000" dirty="0"/>
          </a:p>
        </p:txBody>
      </p:sp>
      <p:sp>
        <p:nvSpPr>
          <p:cNvPr id="3" name="Content Placeholder 2">
            <a:extLst>
              <a:ext uri="{FF2B5EF4-FFF2-40B4-BE49-F238E27FC236}">
                <a16:creationId xmlns:a16="http://schemas.microsoft.com/office/drawing/2014/main" xmlns="" id="{E44E159E-7D36-4D74-A924-39B1D7F7A68B}"/>
              </a:ext>
            </a:extLst>
          </p:cNvPr>
          <p:cNvSpPr>
            <a:spLocks noGrp="1"/>
          </p:cNvSpPr>
          <p:nvPr>
            <p:ph idx="1"/>
          </p:nvPr>
        </p:nvSpPr>
        <p:spPr/>
        <p:txBody>
          <a:bodyPr/>
          <a:lstStyle/>
          <a:p>
            <a:endParaRPr lang="en-US" sz="2400" dirty="0"/>
          </a:p>
          <a:p>
            <a:pPr>
              <a:buFont typeface="Arial" panose="020B0604020202020204" pitchFamily="34" charset="0"/>
              <a:buChar char="•"/>
            </a:pPr>
            <a:r>
              <a:rPr lang="en-US" sz="2400" b="1" dirty="0"/>
              <a:t>Cricoid cartilage  </a:t>
            </a:r>
          </a:p>
          <a:p>
            <a:pPr lvl="1"/>
            <a:r>
              <a:rPr lang="en-US" sz="2000" dirty="0"/>
              <a:t>less developed and less rigid</a:t>
            </a:r>
          </a:p>
          <a:p>
            <a:pPr lvl="1"/>
            <a:r>
              <a:rPr lang="en-US" sz="2000" dirty="0"/>
              <a:t>T</a:t>
            </a:r>
            <a:r>
              <a:rPr lang="en-US" sz="2000" dirty="0" smtClean="0"/>
              <a:t>he </a:t>
            </a:r>
            <a:r>
              <a:rPr lang="en-US" sz="2000" dirty="0"/>
              <a:t>narrowest part of </a:t>
            </a:r>
            <a:r>
              <a:rPr lang="en-US" sz="2000" dirty="0" smtClean="0"/>
              <a:t>airway</a:t>
            </a:r>
          </a:p>
          <a:p>
            <a:pPr lvl="1"/>
            <a:r>
              <a:rPr lang="en-US" sz="2000" dirty="0" smtClean="0"/>
              <a:t>Fully </a:t>
            </a:r>
            <a:r>
              <a:rPr lang="en-US" sz="2000" dirty="0"/>
              <a:t>developed cricoid cartilage </a:t>
            </a:r>
            <a:r>
              <a:rPr lang="en-US" sz="2000" dirty="0" smtClean="0"/>
              <a:t>occurs </a:t>
            </a:r>
            <a:r>
              <a:rPr lang="en-US" sz="2000" dirty="0"/>
              <a:t>at 10-12 years of age</a:t>
            </a:r>
          </a:p>
          <a:p>
            <a:pPr lvl="1"/>
            <a:endParaRPr lang="en-US" sz="2000" dirty="0"/>
          </a:p>
          <a:p>
            <a:pPr lvl="1"/>
            <a:endParaRPr lang="en-US" sz="2000" dirty="0"/>
          </a:p>
          <a:p>
            <a:pPr>
              <a:buFont typeface="Arial" panose="020B0604020202020204" pitchFamily="34" charset="0"/>
              <a:buChar char="•"/>
            </a:pPr>
            <a:r>
              <a:rPr lang="en-US" sz="2400" b="1" dirty="0"/>
              <a:t>Trachea </a:t>
            </a:r>
          </a:p>
          <a:p>
            <a:pPr lvl="1"/>
            <a:r>
              <a:rPr lang="en-US" sz="2000" dirty="0"/>
              <a:t>N</a:t>
            </a:r>
            <a:r>
              <a:rPr lang="en-US" sz="2000" dirty="0" smtClean="0"/>
              <a:t>arrower </a:t>
            </a:r>
            <a:r>
              <a:rPr lang="en-US" sz="2000" dirty="0"/>
              <a:t>and more flexible</a:t>
            </a:r>
          </a:p>
          <a:p>
            <a:endParaRPr lang="en-US" dirty="0"/>
          </a:p>
        </p:txBody>
      </p:sp>
    </p:spTree>
    <p:extLst>
      <p:ext uri="{BB962C8B-B14F-4D97-AF65-F5344CB8AC3E}">
        <p14:creationId xmlns:p14="http://schemas.microsoft.com/office/powerpoint/2010/main" val="40377039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96F65-43DB-4F1A-A272-BC73DB1B1C4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7E58BA93-D434-47FE-916E-06966485F79C}"/>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650669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7CB74-72C5-4AE2-B6D8-17E572FDB206}"/>
              </a:ext>
            </a:extLst>
          </p:cNvPr>
          <p:cNvSpPr>
            <a:spLocks noGrp="1"/>
          </p:cNvSpPr>
          <p:nvPr>
            <p:ph type="title"/>
          </p:nvPr>
        </p:nvSpPr>
        <p:spPr/>
        <p:txBody>
          <a:bodyPr/>
          <a:lstStyle/>
          <a:p>
            <a:r>
              <a:rPr lang="en-US" b="1" dirty="0"/>
              <a:t>Laryngeal Mask Airway</a:t>
            </a:r>
            <a:endParaRPr lang="en-US" dirty="0"/>
          </a:p>
        </p:txBody>
      </p:sp>
      <p:pic>
        <p:nvPicPr>
          <p:cNvPr id="5" name="Content Placeholder 4">
            <a:extLst>
              <a:ext uri="{FF2B5EF4-FFF2-40B4-BE49-F238E27FC236}">
                <a16:creationId xmlns:a16="http://schemas.microsoft.com/office/drawing/2014/main" xmlns="" id="{9BE017DE-95FA-4787-813A-8B9DFF9E39C2}"/>
              </a:ext>
            </a:extLst>
          </p:cNvPr>
          <p:cNvPicPr>
            <a:picLocks noGrp="1" noChangeAspect="1"/>
          </p:cNvPicPr>
          <p:nvPr>
            <p:ph idx="1"/>
          </p:nvPr>
        </p:nvPicPr>
        <p:blipFill>
          <a:blip r:embed="rId2"/>
          <a:stretch>
            <a:fillRect/>
          </a:stretch>
        </p:blipFill>
        <p:spPr>
          <a:xfrm>
            <a:off x="2124991" y="1918943"/>
            <a:ext cx="7851820" cy="4301562"/>
          </a:xfrm>
        </p:spPr>
      </p:pic>
    </p:spTree>
    <p:extLst>
      <p:ext uri="{BB962C8B-B14F-4D97-AF65-F5344CB8AC3E}">
        <p14:creationId xmlns:p14="http://schemas.microsoft.com/office/powerpoint/2010/main" val="1973488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28192-98EA-41C5-BF1D-AD2D44ECC2C1}"/>
              </a:ext>
            </a:extLst>
          </p:cNvPr>
          <p:cNvSpPr>
            <a:spLocks noGrp="1"/>
          </p:cNvSpPr>
          <p:nvPr>
            <p:ph type="title"/>
          </p:nvPr>
        </p:nvSpPr>
        <p:spPr/>
        <p:txBody>
          <a:bodyPr>
            <a:normAutofit/>
          </a:bodyPr>
          <a:lstStyle/>
          <a:p>
            <a:r>
              <a:rPr lang="en-US" dirty="0"/>
              <a:t/>
            </a:r>
            <a:br>
              <a:rPr lang="en-US" dirty="0"/>
            </a:br>
            <a:r>
              <a:rPr lang="en-US" b="1" dirty="0" smtClean="0"/>
              <a:t>SOAPME</a:t>
            </a:r>
            <a:endParaRPr lang="en-US" b="1" dirty="0"/>
          </a:p>
        </p:txBody>
      </p:sp>
      <p:sp>
        <p:nvSpPr>
          <p:cNvPr id="3" name="Content Placeholder 2">
            <a:extLst>
              <a:ext uri="{FF2B5EF4-FFF2-40B4-BE49-F238E27FC236}">
                <a16:creationId xmlns:a16="http://schemas.microsoft.com/office/drawing/2014/main" xmlns="" id="{92DAE1C3-E8C8-49E3-B4EB-C8B672C250B9}"/>
              </a:ext>
            </a:extLst>
          </p:cNvPr>
          <p:cNvSpPr>
            <a:spLocks noGrp="1"/>
          </p:cNvSpPr>
          <p:nvPr>
            <p:ph idx="1"/>
          </p:nvPr>
        </p:nvSpPr>
        <p:spPr/>
        <p:txBody>
          <a:bodyPr numCol="2">
            <a:noAutofit/>
          </a:bodyPr>
          <a:lstStyle/>
          <a:p>
            <a:pPr>
              <a:buFont typeface="Arial" panose="020B0604020202020204" pitchFamily="34" charset="0"/>
              <a:buChar char="•"/>
            </a:pPr>
            <a:r>
              <a:rPr lang="en-US" sz="2400" b="1" dirty="0"/>
              <a:t>S</a:t>
            </a:r>
            <a:r>
              <a:rPr lang="en-US" sz="2400" dirty="0"/>
              <a:t>uction equipment: </a:t>
            </a:r>
          </a:p>
          <a:p>
            <a:pPr lvl="1"/>
            <a:r>
              <a:rPr lang="en-US" sz="2000" dirty="0"/>
              <a:t>catheters, regulator/canister/tubing</a:t>
            </a:r>
          </a:p>
          <a:p>
            <a:pPr lvl="1"/>
            <a:endParaRPr lang="en-US" sz="2000" dirty="0"/>
          </a:p>
          <a:p>
            <a:pPr>
              <a:buFont typeface="Arial" panose="020B0604020202020204" pitchFamily="34" charset="0"/>
              <a:buChar char="•"/>
            </a:pPr>
            <a:r>
              <a:rPr lang="en-US" sz="2400" b="1" dirty="0"/>
              <a:t>O</a:t>
            </a:r>
            <a:r>
              <a:rPr lang="en-US" sz="2400" dirty="0"/>
              <a:t>xygen</a:t>
            </a:r>
          </a:p>
          <a:p>
            <a:pPr lvl="1"/>
            <a:r>
              <a:rPr lang="en-US" sz="2000" dirty="0"/>
              <a:t>O2 flowmeter, preoxygenate 2-3 min, manual resuscitator bag with mask</a:t>
            </a:r>
          </a:p>
          <a:p>
            <a:pPr lvl="1"/>
            <a:endParaRPr lang="en-US" sz="2000" dirty="0"/>
          </a:p>
          <a:p>
            <a:pPr>
              <a:buFont typeface="Arial" panose="020B0604020202020204" pitchFamily="34" charset="0"/>
              <a:buChar char="•"/>
            </a:pPr>
            <a:r>
              <a:rPr lang="en-US" sz="2400" b="1" dirty="0"/>
              <a:t>A</a:t>
            </a:r>
            <a:r>
              <a:rPr lang="en-US" sz="2400" dirty="0"/>
              <a:t>irway equipment</a:t>
            </a:r>
          </a:p>
          <a:p>
            <a:pPr lvl="1"/>
            <a:r>
              <a:rPr lang="en-US" sz="2000" dirty="0"/>
              <a:t> ETT, stylet, syringe (cuffed ETT),laryngoscope and blade, lubricating gel, OPA</a:t>
            </a:r>
          </a:p>
          <a:p>
            <a:pPr lvl="1"/>
            <a:endParaRPr lang="en-US" sz="2000" dirty="0"/>
          </a:p>
          <a:p>
            <a:pPr>
              <a:buFont typeface="Arial" panose="020B0604020202020204" pitchFamily="34" charset="0"/>
              <a:buChar char="•"/>
            </a:pPr>
            <a:r>
              <a:rPr lang="en-US" sz="2400" b="1" dirty="0"/>
              <a:t>P</a:t>
            </a:r>
            <a:r>
              <a:rPr lang="en-US" sz="2400" dirty="0"/>
              <a:t>osition, pharmacy, personnel</a:t>
            </a:r>
          </a:p>
          <a:p>
            <a:pPr lvl="1"/>
            <a:r>
              <a:rPr lang="en-US" sz="2000" dirty="0"/>
              <a:t>supine, rolls for </a:t>
            </a:r>
            <a:r>
              <a:rPr lang="en-US" sz="2000" dirty="0" err="1" smtClean="0"/>
              <a:t>position,bed</a:t>
            </a:r>
            <a:r>
              <a:rPr lang="en-US" sz="2000" dirty="0" smtClean="0"/>
              <a:t> </a:t>
            </a:r>
            <a:r>
              <a:rPr lang="en-US" sz="2000" dirty="0"/>
              <a:t>height up</a:t>
            </a:r>
          </a:p>
          <a:p>
            <a:pPr marL="457200" lvl="1" indent="0">
              <a:buNone/>
            </a:pPr>
            <a:endParaRPr lang="en-US" sz="2000" dirty="0"/>
          </a:p>
          <a:p>
            <a:pPr>
              <a:buFont typeface="Arial" panose="020B0604020202020204" pitchFamily="34" charset="0"/>
              <a:buChar char="•"/>
            </a:pPr>
            <a:r>
              <a:rPr lang="en-US" sz="2400" b="1" dirty="0"/>
              <a:t>M</a:t>
            </a:r>
            <a:r>
              <a:rPr lang="en-US" sz="2400" dirty="0"/>
              <a:t>onitors</a:t>
            </a:r>
          </a:p>
          <a:p>
            <a:pPr>
              <a:buFont typeface="Arial" panose="020B0604020202020204" pitchFamily="34" charset="0"/>
              <a:buChar char="•"/>
            </a:pPr>
            <a:endParaRPr lang="en-US" sz="2400" dirty="0"/>
          </a:p>
          <a:p>
            <a:pPr>
              <a:buFont typeface="Arial" panose="020B0604020202020204" pitchFamily="34" charset="0"/>
              <a:buChar char="•"/>
            </a:pPr>
            <a:r>
              <a:rPr lang="en-US" sz="2400" b="1" dirty="0"/>
              <a:t>E</a:t>
            </a:r>
            <a:r>
              <a:rPr lang="en-US" sz="2400" dirty="0"/>
              <a:t>TCO2 detector</a:t>
            </a:r>
          </a:p>
        </p:txBody>
      </p:sp>
    </p:spTree>
    <p:extLst>
      <p:ext uri="{BB962C8B-B14F-4D97-AF65-F5344CB8AC3E}">
        <p14:creationId xmlns:p14="http://schemas.microsoft.com/office/powerpoint/2010/main" val="4184686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9B9639-261E-424B-911C-9B220BD72984}"/>
              </a:ext>
            </a:extLst>
          </p:cNvPr>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92" t="36175" r="15471" b="27651"/>
          <a:stretch/>
        </p:blipFill>
        <p:spPr bwMode="auto">
          <a:xfrm>
            <a:off x="1429554" y="2485622"/>
            <a:ext cx="8538693" cy="234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349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sz="3600" b="1" dirty="0">
                <a:latin typeface="Trebuchet MS"/>
                <a:cs typeface="Trebuchet MS"/>
              </a:rPr>
              <a:t>Case Scenario</a:t>
            </a:r>
            <a:br>
              <a:rPr lang="en-US" sz="3600" b="1" dirty="0">
                <a:latin typeface="Trebuchet MS"/>
                <a:cs typeface="Trebuchet MS"/>
              </a:rPr>
            </a:br>
            <a:endParaRPr lang="en-US" dirty="0"/>
          </a:p>
        </p:txBody>
      </p:sp>
      <p:sp>
        <p:nvSpPr>
          <p:cNvPr id="3" name="Content Placeholder 2"/>
          <p:cNvSpPr>
            <a:spLocks noGrp="1"/>
          </p:cNvSpPr>
          <p:nvPr>
            <p:ph idx="1"/>
          </p:nvPr>
        </p:nvSpPr>
        <p:spPr/>
        <p:txBody>
          <a:bodyPr>
            <a:normAutofit/>
          </a:bodyPr>
          <a:lstStyle/>
          <a:p>
            <a:r>
              <a:rPr lang="en-US" sz="2400" dirty="0"/>
              <a:t>6 </a:t>
            </a:r>
            <a:r>
              <a:rPr lang="en-US" sz="2400" dirty="0" smtClean="0"/>
              <a:t>m/o </a:t>
            </a:r>
            <a:r>
              <a:rPr lang="en-US" sz="2400" dirty="0"/>
              <a:t>infant </a:t>
            </a:r>
            <a:r>
              <a:rPr lang="en-US" sz="2400" dirty="0" smtClean="0"/>
              <a:t>, down syndrom</a:t>
            </a:r>
            <a:r>
              <a:rPr lang="en-US" sz="2400" dirty="0"/>
              <a:t>e</a:t>
            </a:r>
            <a:r>
              <a:rPr lang="en-US" sz="2400" dirty="0" smtClean="0"/>
              <a:t>, </a:t>
            </a:r>
            <a:r>
              <a:rPr lang="en-US" sz="2400" dirty="0"/>
              <a:t>presented with URI manifestations that followed by respiratory distress and </a:t>
            </a:r>
            <a:r>
              <a:rPr lang="en-US" sz="2400" dirty="0" smtClean="0"/>
              <a:t>intercostal retraction and </a:t>
            </a:r>
            <a:r>
              <a:rPr lang="en-US" sz="2400" dirty="0"/>
              <a:t>subcostal </a:t>
            </a:r>
            <a:r>
              <a:rPr lang="en-US" sz="2400" dirty="0" smtClean="0"/>
              <a:t>retraction.</a:t>
            </a:r>
          </a:p>
          <a:p>
            <a:r>
              <a:rPr lang="en-US" sz="2400" dirty="0"/>
              <a:t>O2 with </a:t>
            </a:r>
            <a:r>
              <a:rPr lang="en-US" sz="2400" dirty="0" smtClean="0"/>
              <a:t>non-</a:t>
            </a:r>
            <a:r>
              <a:rPr lang="en-US" sz="2400" dirty="0" err="1" smtClean="0"/>
              <a:t>rebreathable</a:t>
            </a:r>
            <a:r>
              <a:rPr lang="en-US" sz="2400" dirty="0" smtClean="0"/>
              <a:t> </a:t>
            </a:r>
            <a:r>
              <a:rPr lang="en-US" sz="2400" dirty="0"/>
              <a:t>mask 10 liter/ min</a:t>
            </a:r>
          </a:p>
          <a:p>
            <a:endParaRPr lang="en-US" sz="2400" dirty="0"/>
          </a:p>
          <a:p>
            <a:r>
              <a:rPr lang="en-US" sz="2400" dirty="0"/>
              <a:t>P/E:  PR: 130       RR:52       T:38       </a:t>
            </a:r>
            <a:r>
              <a:rPr lang="en-US" sz="2400" dirty="0" smtClean="0"/>
              <a:t>BP:85/60</a:t>
            </a:r>
            <a:endParaRPr lang="en-US" sz="2400" dirty="0"/>
          </a:p>
          <a:p>
            <a:pPr marL="0" indent="0">
              <a:buNone/>
            </a:pPr>
            <a:r>
              <a:rPr lang="en-US" sz="2400" dirty="0"/>
              <a:t>O2 </a:t>
            </a:r>
            <a:r>
              <a:rPr lang="en-US" sz="2400" dirty="0" smtClean="0"/>
              <a:t>sat: 85</a:t>
            </a:r>
            <a:r>
              <a:rPr lang="en-US" sz="2400" dirty="0"/>
              <a:t>%</a:t>
            </a:r>
          </a:p>
          <a:p>
            <a:pPr marL="0" indent="0">
              <a:buNone/>
            </a:pPr>
            <a:endParaRPr lang="en-US" sz="2400" dirty="0"/>
          </a:p>
          <a:p>
            <a:pPr marL="0" indent="0">
              <a:buNone/>
            </a:pPr>
            <a:r>
              <a:rPr lang="en-US" sz="2400" dirty="0"/>
              <a:t>ABG:  PH:7.34      Pco2: 42     Po2: 50     HCO3: 27</a:t>
            </a:r>
          </a:p>
        </p:txBody>
      </p:sp>
      <p:sp>
        <p:nvSpPr>
          <p:cNvPr id="4" name="Slide Number Placeholder 3"/>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a:lstStyle>
          <a:p>
            <a:fld id="{3C2E717A-7CBC-46A0-86D2-0CA393ABEACA}" type="slidenum">
              <a:rPr lang="en-US" smtClean="0"/>
              <a:pPr/>
              <a:t>64</a:t>
            </a:fld>
            <a:endParaRPr lang="en-US"/>
          </a:p>
        </p:txBody>
      </p:sp>
    </p:spTree>
    <p:extLst>
      <p:ext uri="{BB962C8B-B14F-4D97-AF65-F5344CB8AC3E}">
        <p14:creationId xmlns:p14="http://schemas.microsoft.com/office/powerpoint/2010/main" val="9820350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0CC08-C6D9-4EB7-86F9-E43662CD8CE7}"/>
              </a:ext>
            </a:extLst>
          </p:cNvPr>
          <p:cNvSpPr>
            <a:spLocks noGrp="1"/>
          </p:cNvSpPr>
          <p:nvPr>
            <p:ph type="title"/>
          </p:nvPr>
        </p:nvSpPr>
        <p:spPr/>
        <p:txBody>
          <a:bodyPr/>
          <a:lstStyle/>
          <a:p>
            <a:r>
              <a:rPr lang="en-US" sz="4400" b="1" dirty="0">
                <a:latin typeface="Trebuchet MS"/>
                <a:cs typeface="Trebuchet MS"/>
              </a:rPr>
              <a:t>Case Scenario</a:t>
            </a:r>
            <a:endParaRPr lang="en-US" dirty="0"/>
          </a:p>
        </p:txBody>
      </p:sp>
      <p:sp>
        <p:nvSpPr>
          <p:cNvPr id="3" name="Content Placeholder 2">
            <a:extLst>
              <a:ext uri="{FF2B5EF4-FFF2-40B4-BE49-F238E27FC236}">
                <a16:creationId xmlns:a16="http://schemas.microsoft.com/office/drawing/2014/main" xmlns="" id="{8DF7814F-1028-4405-B802-B79424589716}"/>
              </a:ext>
            </a:extLst>
          </p:cNvPr>
          <p:cNvSpPr>
            <a:spLocks noGrp="1"/>
          </p:cNvSpPr>
          <p:nvPr>
            <p:ph idx="1"/>
          </p:nvPr>
        </p:nvSpPr>
        <p:spPr/>
        <p:txBody>
          <a:bodyPr>
            <a:normAutofit lnSpcReduction="10000"/>
          </a:bodyPr>
          <a:lstStyle/>
          <a:p>
            <a:r>
              <a:rPr lang="en-US" sz="2400" dirty="0"/>
              <a:t>A 15 years old female arrived to ED by ambulance after ingestion of 6 tablets of diazepam for committing suicide after failure in the exam, she is not responding to painful stimuli, RR 27 c/min but with retraction and noisy breathing.</a:t>
            </a:r>
          </a:p>
          <a:p>
            <a:pPr marL="0" indent="0">
              <a:buNone/>
            </a:pPr>
            <a:endParaRPr lang="en-US" sz="2400" dirty="0"/>
          </a:p>
          <a:p>
            <a:r>
              <a:rPr lang="en-US" sz="2400" dirty="0"/>
              <a:t>What is the emergency problem in this case?</a:t>
            </a:r>
          </a:p>
          <a:p>
            <a:pPr marL="0" indent="0">
              <a:buNone/>
            </a:pPr>
            <a:endParaRPr lang="en-US" sz="2400" dirty="0"/>
          </a:p>
          <a:p>
            <a:r>
              <a:rPr lang="en-US" sz="2400" dirty="0"/>
              <a:t>What is the management?</a:t>
            </a:r>
          </a:p>
          <a:p>
            <a:pPr marL="0" indent="0">
              <a:buNone/>
            </a:pPr>
            <a:endParaRPr lang="en-US" sz="2400" dirty="0"/>
          </a:p>
          <a:p>
            <a:r>
              <a:rPr lang="en-US" sz="2400" dirty="0"/>
              <a:t>What is the important points in the assessment?</a:t>
            </a:r>
          </a:p>
        </p:txBody>
      </p:sp>
    </p:spTree>
    <p:extLst>
      <p:ext uri="{BB962C8B-B14F-4D97-AF65-F5344CB8AC3E}">
        <p14:creationId xmlns:p14="http://schemas.microsoft.com/office/powerpoint/2010/main" val="26033001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0BB4A-5785-44EB-BAFA-BA0985E19C42}"/>
              </a:ext>
            </a:extLst>
          </p:cNvPr>
          <p:cNvSpPr>
            <a:spLocks noGrp="1"/>
          </p:cNvSpPr>
          <p:nvPr>
            <p:ph type="title"/>
          </p:nvPr>
        </p:nvSpPr>
        <p:spPr/>
        <p:txBody>
          <a:bodyPr/>
          <a:lstStyle/>
          <a:p>
            <a:r>
              <a:rPr lang="en-US" sz="4400" b="1" dirty="0">
                <a:latin typeface="Trebuchet MS"/>
                <a:cs typeface="Trebuchet MS"/>
              </a:rPr>
              <a:t>Case Scenario</a:t>
            </a:r>
            <a:endParaRPr lang="en-US" dirty="0"/>
          </a:p>
        </p:txBody>
      </p:sp>
      <p:sp>
        <p:nvSpPr>
          <p:cNvPr id="3" name="Content Placeholder 2">
            <a:extLst>
              <a:ext uri="{FF2B5EF4-FFF2-40B4-BE49-F238E27FC236}">
                <a16:creationId xmlns:a16="http://schemas.microsoft.com/office/drawing/2014/main" xmlns="" id="{A6AE24AE-065C-4F7E-8BAB-2B362A83EA2E}"/>
              </a:ext>
            </a:extLst>
          </p:cNvPr>
          <p:cNvSpPr>
            <a:spLocks noGrp="1"/>
          </p:cNvSpPr>
          <p:nvPr>
            <p:ph idx="1"/>
          </p:nvPr>
        </p:nvSpPr>
        <p:spPr/>
        <p:txBody>
          <a:bodyPr>
            <a:normAutofit/>
          </a:bodyPr>
          <a:lstStyle/>
          <a:p>
            <a:r>
              <a:rPr lang="en-US" sz="2400" b="0" i="0" dirty="0">
                <a:solidFill>
                  <a:srgbClr val="0C0C0C"/>
                </a:solidFill>
                <a:effectLst/>
                <a:latin typeface="Constantia" panose="02030602050306030303" pitchFamily="18" charset="0"/>
              </a:rPr>
              <a:t>You are called to a 7 month old boy with respiratory</a:t>
            </a:r>
            <a:br>
              <a:rPr lang="en-US" sz="2400" b="0" i="0" dirty="0">
                <a:solidFill>
                  <a:srgbClr val="0C0C0C"/>
                </a:solidFill>
                <a:effectLst/>
                <a:latin typeface="Constantia" panose="02030602050306030303" pitchFamily="18" charset="0"/>
              </a:rPr>
            </a:br>
            <a:r>
              <a:rPr lang="en-US" sz="2400" b="0" i="0" dirty="0">
                <a:solidFill>
                  <a:srgbClr val="0C0C0C"/>
                </a:solidFill>
                <a:effectLst/>
                <a:latin typeface="Constantia" panose="02030602050306030303" pitchFamily="18" charset="0"/>
              </a:rPr>
              <a:t>syncytial virus bronchiolitis, child is alert and</a:t>
            </a:r>
            <a:br>
              <a:rPr lang="en-US" sz="2400" b="0" i="0" dirty="0">
                <a:solidFill>
                  <a:srgbClr val="0C0C0C"/>
                </a:solidFill>
                <a:effectLst/>
                <a:latin typeface="Constantia" panose="02030602050306030303" pitchFamily="18" charset="0"/>
              </a:rPr>
            </a:br>
            <a:r>
              <a:rPr lang="en-US" sz="2400" b="0" i="0" dirty="0">
                <a:solidFill>
                  <a:srgbClr val="0C0C0C"/>
                </a:solidFill>
                <a:effectLst/>
                <a:latin typeface="Constantia" panose="02030602050306030303" pitchFamily="18" charset="0"/>
              </a:rPr>
              <a:t>interactive, pink, but has retractions.</a:t>
            </a:r>
          </a:p>
          <a:p>
            <a:pPr marL="0" indent="0">
              <a:buNone/>
            </a:pPr>
            <a:r>
              <a:rPr lang="en-US" sz="2400" b="0" i="0" dirty="0">
                <a:solidFill>
                  <a:srgbClr val="0C0C0C"/>
                </a:solidFill>
                <a:effectLst/>
                <a:latin typeface="Constantia" panose="02030602050306030303" pitchFamily="18" charset="0"/>
              </a:rPr>
              <a:t/>
            </a:r>
            <a:br>
              <a:rPr lang="en-US" sz="2400" b="0" i="0" dirty="0">
                <a:solidFill>
                  <a:srgbClr val="0C0C0C"/>
                </a:solidFill>
                <a:effectLst/>
                <a:latin typeface="Constantia" panose="02030602050306030303" pitchFamily="18" charset="0"/>
              </a:rPr>
            </a:br>
            <a:r>
              <a:rPr lang="en-US" sz="2400" b="0" i="0" dirty="0">
                <a:solidFill>
                  <a:srgbClr val="935409"/>
                </a:solidFill>
                <a:effectLst/>
                <a:latin typeface="Wingdings 2" panose="05020102010507070707" pitchFamily="18" charset="2"/>
              </a:rPr>
              <a:t> </a:t>
            </a:r>
            <a:r>
              <a:rPr lang="en-US" sz="2400" b="0" i="0" dirty="0">
                <a:solidFill>
                  <a:srgbClr val="0C0C0C"/>
                </a:solidFill>
                <a:effectLst/>
                <a:latin typeface="Constantia" panose="02030602050306030303" pitchFamily="18" charset="0"/>
              </a:rPr>
              <a:t>What signs and symptoms indicate airway instability?</a:t>
            </a:r>
          </a:p>
          <a:p>
            <a:pPr marL="0" indent="0">
              <a:buNone/>
            </a:pPr>
            <a:r>
              <a:rPr lang="en-US" sz="2400" b="0" i="0" dirty="0">
                <a:solidFill>
                  <a:srgbClr val="0C0C0C"/>
                </a:solidFill>
                <a:effectLst/>
                <a:latin typeface="Constantia" panose="02030602050306030303" pitchFamily="18" charset="0"/>
              </a:rPr>
              <a:t/>
            </a:r>
            <a:br>
              <a:rPr lang="en-US" sz="2400" b="0" i="0" dirty="0">
                <a:solidFill>
                  <a:srgbClr val="0C0C0C"/>
                </a:solidFill>
                <a:effectLst/>
                <a:latin typeface="Constantia" panose="02030602050306030303" pitchFamily="18" charset="0"/>
              </a:rPr>
            </a:br>
            <a:r>
              <a:rPr lang="en-US" sz="2400" b="0" i="0" dirty="0">
                <a:solidFill>
                  <a:srgbClr val="935409"/>
                </a:solidFill>
                <a:effectLst/>
                <a:latin typeface="Wingdings 2" panose="05020102010507070707" pitchFamily="18" charset="2"/>
              </a:rPr>
              <a:t> </a:t>
            </a:r>
            <a:r>
              <a:rPr lang="en-US" sz="2400" b="0" i="0" dirty="0">
                <a:solidFill>
                  <a:srgbClr val="0C0C0C"/>
                </a:solidFill>
                <a:effectLst/>
                <a:latin typeface="Constantia" panose="02030602050306030303" pitchFamily="18" charset="0"/>
              </a:rPr>
              <a:t>Is there airway instability in this case?</a:t>
            </a:r>
          </a:p>
          <a:p>
            <a:pPr marL="0" indent="0">
              <a:buNone/>
            </a:pPr>
            <a:r>
              <a:rPr lang="en-US" sz="2400" b="0" i="0" dirty="0">
                <a:solidFill>
                  <a:srgbClr val="0C0C0C"/>
                </a:solidFill>
                <a:effectLst/>
                <a:latin typeface="Constantia" panose="02030602050306030303" pitchFamily="18" charset="0"/>
              </a:rPr>
              <a:t/>
            </a:r>
            <a:br>
              <a:rPr lang="en-US" sz="2400" b="0" i="0" dirty="0">
                <a:solidFill>
                  <a:srgbClr val="0C0C0C"/>
                </a:solidFill>
                <a:effectLst/>
                <a:latin typeface="Constantia" panose="02030602050306030303" pitchFamily="18" charset="0"/>
              </a:rPr>
            </a:br>
            <a:r>
              <a:rPr lang="en-US" sz="2400" b="0" i="0" dirty="0">
                <a:solidFill>
                  <a:srgbClr val="935409"/>
                </a:solidFill>
                <a:effectLst/>
                <a:latin typeface="Wingdings 2" panose="05020102010507070707" pitchFamily="18" charset="2"/>
              </a:rPr>
              <a:t> </a:t>
            </a:r>
            <a:r>
              <a:rPr lang="en-US" sz="2400" b="0" i="0" dirty="0">
                <a:solidFill>
                  <a:srgbClr val="0C0C0C"/>
                </a:solidFill>
                <a:effectLst/>
                <a:latin typeface="Constantia" panose="02030602050306030303" pitchFamily="18" charset="0"/>
              </a:rPr>
              <a:t>What intervention?</a:t>
            </a:r>
            <a:r>
              <a:rPr lang="en-US" sz="2400" dirty="0"/>
              <a:t> </a:t>
            </a:r>
            <a:br>
              <a:rPr lang="en-US" sz="2400" dirty="0"/>
            </a:br>
            <a:endParaRPr lang="en-US" sz="2400" dirty="0"/>
          </a:p>
        </p:txBody>
      </p:sp>
    </p:spTree>
    <p:extLst>
      <p:ext uri="{BB962C8B-B14F-4D97-AF65-F5344CB8AC3E}">
        <p14:creationId xmlns:p14="http://schemas.microsoft.com/office/powerpoint/2010/main" val="35268047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fld id="{EF121AA0-F5FD-4438-AE9A-F7D010FD293F}" type="slidenum">
              <a:rPr lang="en-US" smtClean="0"/>
              <a:t>67</a:t>
            </a:fld>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65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115BF-06FE-435A-8804-48A9492A46D8}"/>
              </a:ext>
            </a:extLst>
          </p:cNvPr>
          <p:cNvSpPr>
            <a:spLocks noGrp="1"/>
          </p:cNvSpPr>
          <p:nvPr>
            <p:ph type="title"/>
          </p:nvPr>
        </p:nvSpPr>
        <p:spPr/>
        <p:txBody>
          <a:bodyPr>
            <a:normAutofit/>
          </a:bodyPr>
          <a:lstStyle/>
          <a:p>
            <a:r>
              <a:rPr lang="en-US" sz="4000" b="1" dirty="0"/>
              <a:t>Airway Evaluation Medical </a:t>
            </a:r>
            <a:r>
              <a:rPr lang="en-US" sz="4000" b="1" dirty="0" smtClean="0"/>
              <a:t>History</a:t>
            </a:r>
            <a:br>
              <a:rPr lang="en-US" sz="4000" b="1" dirty="0" smtClean="0"/>
            </a:br>
            <a:endParaRPr lang="en-US" sz="4000" b="1" dirty="0"/>
          </a:p>
        </p:txBody>
      </p:sp>
      <p:sp>
        <p:nvSpPr>
          <p:cNvPr id="3" name="Content Placeholder 2">
            <a:extLst>
              <a:ext uri="{FF2B5EF4-FFF2-40B4-BE49-F238E27FC236}">
                <a16:creationId xmlns:a16="http://schemas.microsoft.com/office/drawing/2014/main" xmlns="" id="{0517A3D6-3788-45D1-888D-6EEBBBDECC81}"/>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2600" b="1" dirty="0" smtClean="0"/>
              <a:t>URI </a:t>
            </a:r>
            <a:endParaRPr lang="en-US" sz="2600" b="1" dirty="0"/>
          </a:p>
          <a:p>
            <a:pPr lvl="1"/>
            <a:r>
              <a:rPr lang="en-US" sz="2200" dirty="0"/>
              <a:t>predisposes to coughing, laryngospasm, </a:t>
            </a:r>
            <a:r>
              <a:rPr lang="en-US" sz="2200" dirty="0" err="1" smtClean="0"/>
              <a:t>bronchospasm,during</a:t>
            </a:r>
            <a:r>
              <a:rPr lang="en-US" sz="2200" dirty="0" smtClean="0"/>
              <a:t> </a:t>
            </a:r>
            <a:r>
              <a:rPr lang="en-US" sz="2200" dirty="0"/>
              <a:t>anesthesia</a:t>
            </a:r>
          </a:p>
          <a:p>
            <a:endParaRPr lang="en-US" sz="2400" dirty="0"/>
          </a:p>
          <a:p>
            <a:pPr>
              <a:buFont typeface="Arial" panose="020B0604020202020204" pitchFamily="34" charset="0"/>
              <a:buChar char="•"/>
            </a:pPr>
            <a:r>
              <a:rPr lang="en-US" sz="2600" b="1" dirty="0" smtClean="0"/>
              <a:t>Snoring </a:t>
            </a:r>
            <a:r>
              <a:rPr lang="en-US" sz="2600" b="1" dirty="0"/>
              <a:t>or noisy breathing </a:t>
            </a:r>
          </a:p>
          <a:p>
            <a:pPr lvl="1"/>
            <a:r>
              <a:rPr lang="en-US" sz="2200" dirty="0"/>
              <a:t>adenoidal hypertrophy, upper airway </a:t>
            </a:r>
            <a:r>
              <a:rPr lang="en-US" sz="2200" dirty="0" smtClean="0"/>
              <a:t>obstruction</a:t>
            </a:r>
            <a:endParaRPr lang="en-US" sz="2200" dirty="0"/>
          </a:p>
          <a:p>
            <a:pPr marL="201168" lvl="1" indent="0">
              <a:buNone/>
            </a:pPr>
            <a:endParaRPr lang="en-US" sz="2000" dirty="0"/>
          </a:p>
          <a:p>
            <a:pPr>
              <a:buFont typeface="Arial" panose="020B0604020202020204" pitchFamily="34" charset="0"/>
              <a:buChar char="•"/>
            </a:pPr>
            <a:r>
              <a:rPr lang="en-US" sz="2600" b="1" dirty="0" smtClean="0"/>
              <a:t>Chronic </a:t>
            </a:r>
            <a:r>
              <a:rPr lang="en-US" sz="2600" b="1" dirty="0"/>
              <a:t>cough </a:t>
            </a:r>
          </a:p>
          <a:p>
            <a:pPr lvl="1"/>
            <a:r>
              <a:rPr lang="en-US" sz="2200" dirty="0"/>
              <a:t>subglottic stenosis, previous  </a:t>
            </a:r>
            <a:r>
              <a:rPr lang="en-US" sz="2200" dirty="0" smtClean="0"/>
              <a:t>TE fistula </a:t>
            </a:r>
            <a:r>
              <a:rPr lang="en-US" sz="2200" dirty="0"/>
              <a:t>repair</a:t>
            </a:r>
          </a:p>
          <a:p>
            <a:pPr lvl="1"/>
            <a:endParaRPr lang="en-US" sz="2200" dirty="0"/>
          </a:p>
          <a:p>
            <a:pPr>
              <a:buFont typeface="Arial" panose="020B0604020202020204" pitchFamily="34" charset="0"/>
              <a:buChar char="•"/>
            </a:pPr>
            <a:r>
              <a:rPr lang="en-US" sz="2600" b="1" dirty="0" smtClean="0"/>
              <a:t>Productive </a:t>
            </a:r>
            <a:r>
              <a:rPr lang="en-US" sz="2600" b="1" dirty="0"/>
              <a:t>cough </a:t>
            </a:r>
          </a:p>
          <a:p>
            <a:pPr lvl="1"/>
            <a:r>
              <a:rPr lang="en-US" sz="2200" dirty="0"/>
              <a:t>bronchitis, pneumonia</a:t>
            </a:r>
          </a:p>
        </p:txBody>
      </p:sp>
    </p:spTree>
    <p:extLst>
      <p:ext uri="{BB962C8B-B14F-4D97-AF65-F5344CB8AC3E}">
        <p14:creationId xmlns:p14="http://schemas.microsoft.com/office/powerpoint/2010/main" val="53814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5E38F-6289-49A3-8BA6-A6967849A08C}"/>
              </a:ext>
            </a:extLst>
          </p:cNvPr>
          <p:cNvSpPr>
            <a:spLocks noGrp="1"/>
          </p:cNvSpPr>
          <p:nvPr>
            <p:ph type="title"/>
          </p:nvPr>
        </p:nvSpPr>
        <p:spPr/>
        <p:txBody>
          <a:bodyPr/>
          <a:lstStyle/>
          <a:p>
            <a:r>
              <a:rPr lang="en-US" b="1" dirty="0"/>
              <a:t>Airway Evaluation Medical </a:t>
            </a:r>
            <a:r>
              <a:rPr lang="en-US" b="1" dirty="0" smtClean="0"/>
              <a:t>History</a:t>
            </a:r>
            <a:endParaRPr lang="en-US" b="1" dirty="0"/>
          </a:p>
        </p:txBody>
      </p:sp>
      <p:sp>
        <p:nvSpPr>
          <p:cNvPr id="3" name="Content Placeholder 2">
            <a:extLst>
              <a:ext uri="{FF2B5EF4-FFF2-40B4-BE49-F238E27FC236}">
                <a16:creationId xmlns:a16="http://schemas.microsoft.com/office/drawing/2014/main" xmlns="" id="{C895D326-DFEB-4831-AAE6-65FF211673CE}"/>
              </a:ext>
            </a:extLst>
          </p:cNvPr>
          <p:cNvSpPr>
            <a:spLocks noGrp="1"/>
          </p:cNvSpPr>
          <p:nvPr>
            <p:ph idx="1"/>
          </p:nvPr>
        </p:nvSpPr>
        <p:spPr/>
        <p:txBody>
          <a:bodyPr>
            <a:normAutofit/>
          </a:bodyPr>
          <a:lstStyle/>
          <a:p>
            <a:pPr>
              <a:buFont typeface="Arial" panose="020B0604020202020204" pitchFamily="34" charset="0"/>
              <a:buChar char="•"/>
            </a:pPr>
            <a:r>
              <a:rPr lang="en-US" sz="2400" b="1" dirty="0" smtClean="0"/>
              <a:t>Sudden </a:t>
            </a:r>
            <a:r>
              <a:rPr lang="en-US" sz="2400" b="1" dirty="0"/>
              <a:t>onset of new cough </a:t>
            </a:r>
          </a:p>
          <a:p>
            <a:pPr lvl="1"/>
            <a:r>
              <a:rPr lang="en-US" sz="2000" dirty="0"/>
              <a:t>foreign body aspiration</a:t>
            </a:r>
          </a:p>
          <a:p>
            <a:pPr lvl="1"/>
            <a:endParaRPr lang="en-US" sz="2000" dirty="0"/>
          </a:p>
          <a:p>
            <a:pPr>
              <a:buFont typeface="Arial" panose="020B0604020202020204" pitchFamily="34" charset="0"/>
              <a:buChar char="•"/>
            </a:pPr>
            <a:r>
              <a:rPr lang="en-US" sz="2400" b="1" dirty="0" smtClean="0"/>
              <a:t>Inspiratory </a:t>
            </a:r>
            <a:r>
              <a:rPr lang="en-US" sz="2400" b="1" dirty="0"/>
              <a:t>stridor </a:t>
            </a:r>
          </a:p>
          <a:p>
            <a:pPr lvl="1"/>
            <a:r>
              <a:rPr lang="en-US" sz="2000" dirty="0"/>
              <a:t>macroglossia, laryngeal web, </a:t>
            </a:r>
            <a:r>
              <a:rPr lang="en-US" sz="2000" dirty="0" err="1" smtClean="0"/>
              <a:t>laryngomalacia</a:t>
            </a:r>
            <a:endParaRPr lang="en-US" sz="2000" dirty="0"/>
          </a:p>
          <a:p>
            <a:pPr marL="201168" lvl="1" indent="0">
              <a:buNone/>
            </a:pPr>
            <a:endParaRPr lang="en-US" sz="2000" dirty="0"/>
          </a:p>
          <a:p>
            <a:pPr>
              <a:buFont typeface="Arial" panose="020B0604020202020204" pitchFamily="34" charset="0"/>
              <a:buChar char="•"/>
            </a:pPr>
            <a:r>
              <a:rPr lang="en-US" sz="2400" b="1" dirty="0" smtClean="0"/>
              <a:t>Hoarse </a:t>
            </a:r>
            <a:r>
              <a:rPr lang="en-US" sz="2400" b="1" dirty="0"/>
              <a:t>voice </a:t>
            </a:r>
          </a:p>
          <a:p>
            <a:pPr lvl="1"/>
            <a:r>
              <a:rPr lang="en-US" sz="2000" dirty="0"/>
              <a:t>laryngitis, </a:t>
            </a:r>
            <a:r>
              <a:rPr lang="en-US" sz="2000" dirty="0" smtClean="0"/>
              <a:t>vocal cord </a:t>
            </a:r>
            <a:r>
              <a:rPr lang="en-US" sz="2000" dirty="0"/>
              <a:t>palsy, papillomatosis</a:t>
            </a:r>
          </a:p>
          <a:p>
            <a:endParaRPr lang="en-US" dirty="0"/>
          </a:p>
        </p:txBody>
      </p:sp>
    </p:spTree>
    <p:extLst>
      <p:ext uri="{BB962C8B-B14F-4D97-AF65-F5344CB8AC3E}">
        <p14:creationId xmlns:p14="http://schemas.microsoft.com/office/powerpoint/2010/main" val="127210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164B7-337D-46E5-A771-003581FA126B}"/>
              </a:ext>
            </a:extLst>
          </p:cNvPr>
          <p:cNvSpPr>
            <a:spLocks noGrp="1"/>
          </p:cNvSpPr>
          <p:nvPr>
            <p:ph type="title"/>
          </p:nvPr>
        </p:nvSpPr>
        <p:spPr/>
        <p:txBody>
          <a:bodyPr/>
          <a:lstStyle/>
          <a:p>
            <a:r>
              <a:rPr lang="en-US" b="1" dirty="0"/>
              <a:t>Airway Evaluation Medical History</a:t>
            </a:r>
          </a:p>
        </p:txBody>
      </p:sp>
      <p:sp>
        <p:nvSpPr>
          <p:cNvPr id="3" name="Content Placeholder 2">
            <a:extLst>
              <a:ext uri="{FF2B5EF4-FFF2-40B4-BE49-F238E27FC236}">
                <a16:creationId xmlns:a16="http://schemas.microsoft.com/office/drawing/2014/main" xmlns="" id="{6DDB772B-A577-41E1-BDE4-E063BF8226CA}"/>
              </a:ext>
            </a:extLst>
          </p:cNvPr>
          <p:cNvSpPr>
            <a:spLocks noGrp="1"/>
          </p:cNvSpPr>
          <p:nvPr>
            <p:ph idx="1"/>
          </p:nvPr>
        </p:nvSpPr>
        <p:spPr/>
        <p:txBody>
          <a:bodyPr>
            <a:normAutofit/>
          </a:bodyPr>
          <a:lstStyle/>
          <a:p>
            <a:pPr>
              <a:buFont typeface="Arial" panose="020B0604020202020204" pitchFamily="34" charset="0"/>
              <a:buChar char="•"/>
            </a:pPr>
            <a:r>
              <a:rPr lang="en-US" sz="2400" b="1" dirty="0"/>
              <a:t>Asthma and bronchodilator therapy </a:t>
            </a:r>
          </a:p>
          <a:p>
            <a:pPr lvl="1"/>
            <a:r>
              <a:rPr lang="en-US" sz="2000" dirty="0"/>
              <a:t>Bronchospasm</a:t>
            </a:r>
          </a:p>
          <a:p>
            <a:pPr lvl="1"/>
            <a:endParaRPr lang="en-US" sz="2000" dirty="0"/>
          </a:p>
          <a:p>
            <a:pPr>
              <a:buFont typeface="Arial" panose="020B0604020202020204" pitchFamily="34" charset="0"/>
              <a:buChar char="•"/>
            </a:pPr>
            <a:r>
              <a:rPr lang="en-US" sz="2400" b="1" dirty="0" smtClean="0"/>
              <a:t>Repeated </a:t>
            </a:r>
            <a:r>
              <a:rPr lang="en-US" sz="2400" b="1" dirty="0"/>
              <a:t>pneumonia</a:t>
            </a:r>
            <a:r>
              <a:rPr lang="en-US" sz="2400" dirty="0"/>
              <a:t> </a:t>
            </a:r>
          </a:p>
          <a:p>
            <a:pPr lvl="1"/>
            <a:r>
              <a:rPr lang="en-US" sz="2000" dirty="0"/>
              <a:t>GERD, CF, bronchiectasis, </a:t>
            </a:r>
            <a:r>
              <a:rPr lang="en-US" sz="2000" dirty="0" smtClean="0"/>
              <a:t>TE fistula</a:t>
            </a:r>
            <a:r>
              <a:rPr lang="en-US" sz="2000" dirty="0"/>
              <a:t>, immune suppression, congenital heart disease</a:t>
            </a:r>
            <a:endParaRPr lang="en-US" sz="2400" dirty="0"/>
          </a:p>
          <a:p>
            <a:endParaRPr lang="en-US" sz="2400" dirty="0"/>
          </a:p>
          <a:p>
            <a:pPr>
              <a:buFont typeface="Arial" panose="020B0604020202020204" pitchFamily="34" charset="0"/>
              <a:buChar char="•"/>
            </a:pPr>
            <a:r>
              <a:rPr lang="en-US" sz="2400" b="1" dirty="0" smtClean="0"/>
              <a:t>Previous </a:t>
            </a:r>
            <a:r>
              <a:rPr lang="en-US" sz="2400" b="1" dirty="0"/>
              <a:t>anesthetic problems </a:t>
            </a:r>
          </a:p>
          <a:p>
            <a:pPr lvl="1"/>
            <a:r>
              <a:rPr lang="en-US" sz="2000" dirty="0"/>
              <a:t>difficulty intubation/</a:t>
            </a:r>
            <a:r>
              <a:rPr lang="en-US" sz="2000" dirty="0" err="1"/>
              <a:t>extubation</a:t>
            </a:r>
            <a:r>
              <a:rPr lang="en-US" sz="2000" dirty="0"/>
              <a:t> or difficulty with mask ventilation</a:t>
            </a:r>
          </a:p>
        </p:txBody>
      </p:sp>
    </p:spTree>
    <p:extLst>
      <p:ext uri="{BB962C8B-B14F-4D97-AF65-F5344CB8AC3E}">
        <p14:creationId xmlns:p14="http://schemas.microsoft.com/office/powerpoint/2010/main" val="1587684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2419</TotalTime>
  <Words>1540</Words>
  <Application>Microsoft Office PowerPoint</Application>
  <PresentationFormat>Custom</PresentationFormat>
  <Paragraphs>381</Paragraphs>
  <Slides>67</Slides>
  <Notes>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Retrospect</vt:lpstr>
      <vt:lpstr>Pediatric Airway Management</vt:lpstr>
      <vt:lpstr>Case Scenario </vt:lpstr>
      <vt:lpstr>Anatomical difference between adult and pediatric</vt:lpstr>
      <vt:lpstr>Anatomical difference between adult and pediatric </vt:lpstr>
      <vt:lpstr>Anatomical difference between adult and pediatric </vt:lpstr>
      <vt:lpstr>Anatomical difference between adult and pediatric </vt:lpstr>
      <vt:lpstr>Airway Evaluation Medical History </vt:lpstr>
      <vt:lpstr>Airway Evaluation Medical History</vt:lpstr>
      <vt:lpstr>Airway Evaluation Medical History</vt:lpstr>
      <vt:lpstr>Airway Evaluation Physical Exam</vt:lpstr>
      <vt:lpstr>Monitoring respiratory function</vt:lpstr>
      <vt:lpstr>Signs of Impending Respiratory Failure</vt:lpstr>
      <vt:lpstr>Indications for definite airway </vt:lpstr>
      <vt:lpstr>Sniffing Position</vt:lpstr>
      <vt:lpstr>Sniffing Position</vt:lpstr>
      <vt:lpstr>PowerPoint Presentation</vt:lpstr>
      <vt:lpstr>       Head Tilt Chin lift maneuver   </vt:lpstr>
      <vt:lpstr>Nasal cannula</vt:lpstr>
      <vt:lpstr>Simple oxygen mask</vt:lpstr>
      <vt:lpstr>Non-rebreathing mask</vt:lpstr>
      <vt:lpstr>Venturi mask</vt:lpstr>
      <vt:lpstr>Oxyhood</vt:lpstr>
      <vt:lpstr>PowerPoint Presentation</vt:lpstr>
      <vt:lpstr>Bag-Mask Ventilation</vt:lpstr>
      <vt:lpstr>PowerPoint Presentation</vt:lpstr>
      <vt:lpstr>PowerPoint Presentation</vt:lpstr>
      <vt:lpstr>PowerPoint Presentation</vt:lpstr>
      <vt:lpstr>PowerPoint Presentation</vt:lpstr>
      <vt:lpstr>PowerPoint Presentation</vt:lpstr>
      <vt:lpstr>PowerPoint Presentation</vt:lpstr>
      <vt:lpstr>Oropharyngeal Airway</vt:lpstr>
      <vt:lpstr>Oropharyngeal Airway Placement</vt:lpstr>
      <vt:lpstr>Selection of laryngoscope blade:</vt:lpstr>
      <vt:lpstr>Selection of laryngoscope blade:</vt:lpstr>
      <vt:lpstr>Endotracheal Tube</vt:lpstr>
      <vt:lpstr>Complications of Endotracheal Intubation</vt:lpstr>
      <vt:lpstr>Complications of Endotracheal Intubation</vt:lpstr>
      <vt:lpstr>Congenital Neck Masses</vt:lpstr>
      <vt:lpstr>Congenital Syndromes Pierre Robin Sequence</vt:lpstr>
      <vt:lpstr>PowerPoint Presentation</vt:lpstr>
      <vt:lpstr>Congenital Syndrome Down’s Syndrome</vt:lpstr>
      <vt:lpstr>Inflammatory</vt:lpstr>
      <vt:lpstr>PowerPoint Presentation</vt:lpstr>
      <vt:lpstr>The Six ‘P’s of RSI(Rapid Sequence Intubation)</vt:lpstr>
      <vt:lpstr>PREPARATION</vt:lpstr>
      <vt:lpstr>PREPARATION</vt:lpstr>
      <vt:lpstr>PREPARATION</vt:lpstr>
      <vt:lpstr>Pre-Oxygenation</vt:lpstr>
      <vt:lpstr>Pre-Treatment</vt:lpstr>
      <vt:lpstr>Pre-Treatment</vt:lpstr>
      <vt:lpstr>Pre-Treatment</vt:lpstr>
      <vt:lpstr>Pre-Treatment</vt:lpstr>
      <vt:lpstr>INDUCTION</vt:lpstr>
      <vt:lpstr>INDUCTION</vt:lpstr>
      <vt:lpstr>Paralysis/NMB Agent</vt:lpstr>
      <vt:lpstr>Cricoid Pressure (sellick maneuver):</vt:lpstr>
      <vt:lpstr>Cricoid Pressure:</vt:lpstr>
      <vt:lpstr>Prepare for difficulty</vt:lpstr>
      <vt:lpstr>Laryngeal Mask Airway</vt:lpstr>
      <vt:lpstr>PowerPoint Presentation</vt:lpstr>
      <vt:lpstr>Laryngeal Mask Airway</vt:lpstr>
      <vt:lpstr> SOAPME</vt:lpstr>
      <vt:lpstr>PowerPoint Presentation</vt:lpstr>
      <vt:lpstr>Case Scenario </vt:lpstr>
      <vt:lpstr>Case Scenario</vt:lpstr>
      <vt:lpstr>Case Scenario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airway management</dc:title>
  <dc:creator>NP</dc:creator>
  <cp:lastModifiedBy>Narjes Abootalebi</cp:lastModifiedBy>
  <cp:revision>158</cp:revision>
  <dcterms:created xsi:type="dcterms:W3CDTF">2020-10-18T05:38:21Z</dcterms:created>
  <dcterms:modified xsi:type="dcterms:W3CDTF">2020-10-28T21:57:23Z</dcterms:modified>
</cp:coreProperties>
</file>